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39"/>
  </p:notesMasterIdLst>
  <p:handoutMasterIdLst>
    <p:handoutMasterId r:id="rId40"/>
  </p:handoutMasterIdLst>
  <p:sldIdLst>
    <p:sldId id="318" r:id="rId2"/>
    <p:sldId id="299" r:id="rId3"/>
    <p:sldId id="261" r:id="rId4"/>
    <p:sldId id="260" r:id="rId5"/>
    <p:sldId id="275" r:id="rId6"/>
    <p:sldId id="258" r:id="rId7"/>
    <p:sldId id="276" r:id="rId8"/>
    <p:sldId id="300" r:id="rId9"/>
    <p:sldId id="314" r:id="rId10"/>
    <p:sldId id="292" r:id="rId11"/>
    <p:sldId id="304" r:id="rId12"/>
    <p:sldId id="306" r:id="rId13"/>
    <p:sldId id="307" r:id="rId14"/>
    <p:sldId id="308" r:id="rId15"/>
    <p:sldId id="287" r:id="rId16"/>
    <p:sldId id="286" r:id="rId17"/>
    <p:sldId id="309" r:id="rId18"/>
    <p:sldId id="311" r:id="rId19"/>
    <p:sldId id="315" r:id="rId20"/>
    <p:sldId id="316" r:id="rId21"/>
    <p:sldId id="285" r:id="rId22"/>
    <p:sldId id="297" r:id="rId23"/>
    <p:sldId id="281" r:id="rId24"/>
    <p:sldId id="282" r:id="rId25"/>
    <p:sldId id="290" r:id="rId26"/>
    <p:sldId id="283" r:id="rId27"/>
    <p:sldId id="284" r:id="rId28"/>
    <p:sldId id="313" r:id="rId29"/>
    <p:sldId id="298" r:id="rId30"/>
    <p:sldId id="266" r:id="rId31"/>
    <p:sldId id="267" r:id="rId32"/>
    <p:sldId id="273" r:id="rId33"/>
    <p:sldId id="272" r:id="rId34"/>
    <p:sldId id="264" r:id="rId35"/>
    <p:sldId id="271" r:id="rId36"/>
    <p:sldId id="274" r:id="rId37"/>
    <p:sldId id="279" r:id="rId38"/>
  </p:sldIdLst>
  <p:sldSz cx="9144000" cy="6858000" type="screen4x3"/>
  <p:notesSz cx="6797675" cy="9926638"/>
  <p:defaultTextStyle>
    <a:defPPr>
      <a:defRPr lang="de-CH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082E0D"/>
    <a:srgbClr val="FF0000"/>
    <a:srgbClr val="80000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55FCA6-C7FC-77B4-E1E8-13DB7B49A695}" v="577" dt="2020-03-16T10:55:10.272"/>
    <p1510:client id="{770B24F8-45C6-4458-B6F8-D43E37B51B2D}" v="1" dt="2020-03-05T09:33:14.629"/>
    <p1510:client id="{8B7DAA70-631D-D96C-AE62-E102C60FD4FA}" v="1" dt="2020-03-05T09:33:38.022"/>
    <p1510:client id="{BC18DCFE-AA8C-4AB4-9AFE-8C504DFAA0CD}" v="1" dt="2020-03-17T13:25:43.8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357" autoAdjust="0"/>
  </p:normalViewPr>
  <p:slideViewPr>
    <p:cSldViewPr snapToGrid="0">
      <p:cViewPr varScale="1">
        <p:scale>
          <a:sx n="110" d="100"/>
          <a:sy n="110" d="100"/>
        </p:scale>
        <p:origin x="164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27"/>
        <p:guide pos="214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fld id="{48A9F1E4-9B27-4C69-80FB-3E1FAC2CCCD0}" type="datetimeFigureOut">
              <a:rPr lang="de-DE"/>
              <a:pPr>
                <a:defRPr/>
              </a:pPr>
              <a:t>28.02.2021</a:t>
            </a:fld>
            <a:endParaRPr lang="de-DE"/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30306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ＭＳ Ｐゴシック" charset="0"/>
                <a:cs typeface="Arial" charset="0"/>
              </a:defRPr>
            </a:lvl1pPr>
          </a:lstStyle>
          <a:p>
            <a:pPr>
              <a:defRPr/>
            </a:pPr>
            <a:fld id="{CDE63D88-A651-4BAA-B192-FDF58845FA95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049259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443" y="0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754188" y="663575"/>
            <a:ext cx="3340100" cy="25050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87251" y="3400219"/>
            <a:ext cx="6495556" cy="6409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noProof="0"/>
              <a:t>Textmasterformate durch Klicken bearbeiten</a:t>
            </a:r>
          </a:p>
          <a:p>
            <a:pPr lvl="1"/>
            <a:r>
              <a:rPr lang="de-CH" noProof="0"/>
              <a:t>Zweite Ebene</a:t>
            </a:r>
          </a:p>
          <a:p>
            <a:pPr lvl="2"/>
            <a:r>
              <a:rPr lang="de-CH" noProof="0"/>
              <a:t>Dritte Ebene</a:t>
            </a:r>
          </a:p>
          <a:p>
            <a:pPr lvl="3"/>
            <a:r>
              <a:rPr lang="de-CH" noProof="0"/>
              <a:t>Vierte Ebene</a:t>
            </a:r>
          </a:p>
          <a:p>
            <a:pPr lvl="4"/>
            <a:r>
              <a:rPr lang="de-CH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2012533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0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Arial" charset="0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71E012A6-F06A-4F84-BFFD-AA2F0C660B6B}" type="slidenum">
              <a:rPr lang="de-CH" sz="1800"/>
              <a:pPr algn="r"/>
              <a:t>1</a:t>
            </a:fld>
            <a:endParaRPr lang="de-CH" sz="180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CH">
              <a:ea typeface="ＭＳ Ｐゴシック" charset="-128"/>
            </a:endParaRPr>
          </a:p>
          <a:p>
            <a:pPr eaLnBrk="1" hangingPunct="1"/>
            <a:endParaRPr lang="de-CH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286170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164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A9953024-D4B9-4D0B-937E-807BA6A592E8}" type="slidenum">
              <a:rPr lang="de-CH" sz="1800"/>
              <a:pPr algn="r"/>
              <a:t>3</a:t>
            </a:fld>
            <a:endParaRPr lang="de-CH" sz="1800"/>
          </a:p>
        </p:txBody>
      </p:sp>
      <p:sp>
        <p:nvSpPr>
          <p:cNvPr id="19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CH" sz="2000">
              <a:ea typeface="ＭＳ Ｐゴシック" charset="-128"/>
            </a:endParaRPr>
          </a:p>
          <a:p>
            <a:pPr eaLnBrk="1" hangingPunct="1"/>
            <a:endParaRPr lang="de-CH" sz="2000">
              <a:ea typeface="ＭＳ Ｐゴシック" charset="-128"/>
            </a:endParaRPr>
          </a:p>
          <a:p>
            <a:pPr eaLnBrk="1" hangingPunct="1"/>
            <a:endParaRPr lang="de-CH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63976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162CBFBB-9275-42AE-BB0F-A8C4749AC6AA}" type="slidenum">
              <a:rPr lang="de-CH" sz="1800"/>
              <a:pPr algn="r"/>
              <a:t>4</a:t>
            </a:fld>
            <a:endParaRPr lang="de-CH" sz="180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062" y="4651389"/>
            <a:ext cx="5438140" cy="4466987"/>
          </a:xfrm>
          <a:noFill/>
          <a:ln/>
        </p:spPr>
        <p:txBody>
          <a:bodyPr/>
          <a:lstStyle/>
          <a:p>
            <a:pPr eaLnBrk="1" hangingPunct="1"/>
            <a:endParaRPr lang="de-DE" sz="200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78725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162CBFBB-9275-42AE-BB0F-A8C4749AC6AA}" type="slidenum">
              <a:rPr lang="de-CH" sz="1800"/>
              <a:pPr algn="r"/>
              <a:t>5</a:t>
            </a:fld>
            <a:endParaRPr lang="de-CH" sz="1800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062" y="4651389"/>
            <a:ext cx="5438140" cy="4466987"/>
          </a:xfrm>
          <a:noFill/>
          <a:ln/>
        </p:spPr>
        <p:txBody>
          <a:bodyPr/>
          <a:lstStyle/>
          <a:p>
            <a:pPr eaLnBrk="1" hangingPunct="1"/>
            <a:endParaRPr lang="de-DE" sz="200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10084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6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311471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7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446119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76694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15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527348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16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988067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17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673046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19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59126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20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930183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21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000180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5150418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7694380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9F22E7EA-6482-415D-8AB2-1CEE193FFCA2}" type="slidenum">
              <a:rPr lang="de-CH" sz="1800"/>
              <a:pPr algn="r"/>
              <a:t>26</a:t>
            </a:fld>
            <a:endParaRPr lang="de-CH" sz="1800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 baseline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331076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126666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6078806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D94A4CBE-7B9D-4088-B53D-445874195EEB}" type="slidenum">
              <a:rPr lang="de-CH" sz="1800"/>
              <a:pPr algn="r"/>
              <a:t>30</a:t>
            </a:fld>
            <a:endParaRPr lang="de-CH" sz="1800"/>
          </a:p>
        </p:txBody>
      </p:sp>
      <p:sp>
        <p:nvSpPr>
          <p:cNvPr id="29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8060" y="3243391"/>
            <a:ext cx="6352365" cy="6019748"/>
          </a:xfrm>
          <a:noFill/>
          <a:ln/>
        </p:spPr>
        <p:txBody>
          <a:bodyPr/>
          <a:lstStyle/>
          <a:p>
            <a:pPr eaLnBrk="1" hangingPunct="1"/>
            <a:endParaRPr lang="de-DE" sz="180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326050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BB930B12-3657-4C03-A154-F83386AAC568}" type="slidenum">
              <a:rPr lang="de-CH" sz="1800"/>
              <a:pPr algn="r"/>
              <a:t>31</a:t>
            </a:fld>
            <a:endParaRPr lang="de-CH" sz="1800"/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135652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6712327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 txBox="1">
            <a:spLocks noGrp="1" noChangeArrowheads="1"/>
          </p:cNvSpPr>
          <p:nvPr/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>
            <a:prstTxWarp prst="textNoShape">
              <a:avLst/>
            </a:prstTxWarp>
          </a:bodyPr>
          <a:lstStyle/>
          <a:p>
            <a:pPr algn="r"/>
            <a:fld id="{46908A69-D281-4602-A624-8C0B0CE4BC64}" type="slidenum">
              <a:rPr lang="de-CH" sz="1200"/>
              <a:pPr algn="r"/>
              <a:t>33</a:t>
            </a:fld>
            <a:endParaRPr lang="de-CH" sz="1200"/>
          </a:p>
        </p:txBody>
      </p:sp>
      <p:sp>
        <p:nvSpPr>
          <p:cNvPr id="358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808147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ECFFD5E5-8475-4988-BCCF-29CEF09511C7}" type="slidenum">
              <a:rPr lang="de-CH" sz="1800"/>
              <a:pPr algn="r"/>
              <a:t>34</a:t>
            </a:fld>
            <a:endParaRPr lang="de-CH" sz="1800"/>
          </a:p>
        </p:txBody>
      </p:sp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DE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903674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2879298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de-DE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2668453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50443" y="9428583"/>
            <a:ext cx="2945659" cy="49633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pPr algn="r"/>
            <a:fld id="{71E012A6-F06A-4F84-BFFD-AA2F0C660B6B}" type="slidenum">
              <a:rPr lang="de-CH" sz="1800"/>
              <a:pPr algn="r"/>
              <a:t>37</a:t>
            </a:fld>
            <a:endParaRPr lang="de-CH" sz="180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de-CH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55925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Formatvorlage des Untertitelmasters durch Klicken bearbeiten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C581AA-ACB7-422E-B680-CAFA338CAA8E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0530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189287-4478-4BF5-8E96-A09AAD57C404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927541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1EC7F2-CDBD-4FB5-AC10-98924904CFEC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2081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00D448-7E33-4C09-8569-67383469BA08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61922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55A5431-122D-479B-AA09-93C31845E04D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075993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E20A37-43B2-4745-A09D-6C3E26D103F8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685149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BF9CDB-8395-4BA8-9748-692990B521F1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866210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6892541-580C-4EFD-B830-A6291269C67B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18695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81D77D9-0A7E-47B6-805E-7BCA229941FE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250007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8AD907-3BD6-4C87-9DDA-BBEB59427F01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5111033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B323E3-E7D7-464E-9B46-C303381DB33A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9300935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26D90-0232-4BEF-BC1E-B1C0C76894AC}" type="slidenum">
              <a:rPr lang="de-CH"/>
              <a:pPr>
                <a:defRPr/>
              </a:pPr>
              <a:t>‹Nr.›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99011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141EC7F2-CDBD-4FB5-AC10-98924904CFEC}" type="slidenum">
              <a:rPr lang="de-CH" smtClean="0"/>
              <a:pPr>
                <a:defRPr/>
              </a:pPr>
              <a:t>‹Nr.›</a:t>
            </a:fld>
            <a:endParaRPr lang="de-CH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387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2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9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7.png"/><Relationship Id="rId4" Type="http://schemas.openxmlformats.org/officeDocument/2006/relationships/notesSlide" Target="../notesSlides/notesSlide15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image" Target="../media/image38.png"/><Relationship Id="rId7" Type="http://schemas.openxmlformats.org/officeDocument/2006/relationships/image" Target="../media/image4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jpeg"/><Relationship Id="rId9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44.png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5" Type="http://schemas.openxmlformats.org/officeDocument/2006/relationships/image" Target="../media/image45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pn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9217" y="1246380"/>
            <a:ext cx="7398889" cy="4057139"/>
          </a:xfrm>
          <a:prstGeom prst="rect">
            <a:avLst/>
          </a:prstGeom>
        </p:spPr>
      </p:pic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151537" y="548680"/>
            <a:ext cx="9006135" cy="69770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de-CH" b="1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Wahlpflichtfach:</a:t>
            </a:r>
            <a:br>
              <a:rPr lang="de-CH" b="1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de-CH" b="1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Wissenschaft und Technik</a:t>
            </a:r>
          </a:p>
        </p:txBody>
      </p:sp>
      <p:sp>
        <p:nvSpPr>
          <p:cNvPr id="2" name="Textfeld 1"/>
          <p:cNvSpPr txBox="1"/>
          <p:nvPr/>
        </p:nvSpPr>
        <p:spPr>
          <a:xfrm>
            <a:off x="85323" y="5303519"/>
            <a:ext cx="897335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CH" sz="2800" b="1" dirty="0">
                <a:solidFill>
                  <a:schemeClr val="accent2">
                    <a:lumMod val="75000"/>
                  </a:schemeClr>
                </a:solidFill>
              </a:rPr>
              <a:t>Lorenz Schumacher, Sarah Banz (Kreisschule Thal)</a:t>
            </a:r>
            <a:br>
              <a:rPr lang="de-CH" sz="28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de-CH" sz="2800" b="1" dirty="0">
                <a:solidFill>
                  <a:schemeClr val="accent2">
                    <a:lumMod val="75000"/>
                  </a:schemeClr>
                </a:solidFill>
              </a:rPr>
              <a:t>Tanja </a:t>
            </a:r>
            <a:r>
              <a:rPr lang="de-CH" sz="2800" b="1" dirty="0" err="1">
                <a:solidFill>
                  <a:schemeClr val="accent2">
                    <a:lumMod val="75000"/>
                  </a:schemeClr>
                </a:solidFill>
              </a:rPr>
              <a:t>Zwygart</a:t>
            </a:r>
            <a:r>
              <a:rPr lang="de-CH" sz="2800" b="1" dirty="0">
                <a:solidFill>
                  <a:schemeClr val="accent2">
                    <a:lumMod val="75000"/>
                  </a:schemeClr>
                </a:solidFill>
              </a:rPr>
              <a:t> (Kreisschule </a:t>
            </a:r>
            <a:r>
              <a:rPr lang="de-CH" sz="2800" b="1" dirty="0" err="1">
                <a:solidFill>
                  <a:schemeClr val="accent2">
                    <a:lumMod val="75000"/>
                  </a:schemeClr>
                </a:solidFill>
              </a:rPr>
              <a:t>Gäu</a:t>
            </a:r>
            <a:r>
              <a:rPr lang="de-CH" sz="2800" b="1" dirty="0">
                <a:solidFill>
                  <a:schemeClr val="accent2">
                    <a:lumMod val="75000"/>
                  </a:schemeClr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834973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620688"/>
            <a:ext cx="8229600" cy="884238"/>
          </a:xfrm>
        </p:spPr>
        <p:txBody>
          <a:bodyPr>
            <a:normAutofit fontScale="90000"/>
          </a:bodyPr>
          <a:lstStyle/>
          <a:p>
            <a:pPr algn="ctr"/>
            <a:r>
              <a:rPr lang="de-DE" sz="3600" b="1">
                <a:latin typeface="Verdana" charset="0"/>
                <a:ea typeface="ＭＳ Ｐゴシック" charset="-128"/>
              </a:rPr>
              <a:t>Wer hat sich das auch schon gefragt?</a:t>
            </a:r>
            <a:endParaRPr lang="de-DE" b="1">
              <a:latin typeface="Verdana" charset="0"/>
              <a:ea typeface="ＭＳ Ｐゴシック" charset="-128"/>
            </a:endParaRPr>
          </a:p>
        </p:txBody>
      </p:sp>
      <p:sp>
        <p:nvSpPr>
          <p:cNvPr id="40962" name="Rectangle 3"/>
          <p:cNvSpPr>
            <a:spLocks noGrp="1" noChangeArrowheads="1"/>
          </p:cNvSpPr>
          <p:nvPr>
            <p:ph idx="1"/>
          </p:nvPr>
        </p:nvSpPr>
        <p:spPr>
          <a:xfrm>
            <a:off x="755576" y="1196752"/>
            <a:ext cx="8784976" cy="460851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de-DE" sz="2200" b="1">
              <a:latin typeface="Verdana" charset="0"/>
              <a:ea typeface="ＭＳ Ｐゴシック" charset="-128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Warum klebt der Leim nicht an der Tube fest?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Weshalb leuchten Glühwürmchen im Dunkeln?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Warum tränen beim Zwiebelschneiden die Augen?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Woher kommt der Schluckauf?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Woher </a:t>
            </a:r>
            <a:r>
              <a:rPr lang="de-DE" sz="2200" err="1">
                <a:latin typeface="Verdana" charset="0"/>
                <a:ea typeface="ＭＳ Ｐゴシック" charset="-128"/>
              </a:rPr>
              <a:t>weiss</a:t>
            </a:r>
            <a:r>
              <a:rPr lang="de-DE" sz="2200">
                <a:latin typeface="Verdana" charset="0"/>
                <a:ea typeface="ＭＳ Ｐゴシック" charset="-128"/>
              </a:rPr>
              <a:t> der Toaster, wann das Brot fertig ist? 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Warum kocht Milch über, Tee aber nicht?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Woher kommt die Wärme beim Verbrennen von Holz?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DE" sz="2200">
                <a:latin typeface="Verdana" charset="0"/>
                <a:ea typeface="ＭＳ Ｐゴシック" charset="-128"/>
              </a:rPr>
              <a:t> Wie sieht das Auto der Zukunft aus?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de-DE" sz="2200">
              <a:latin typeface="Verdana" charset="0"/>
              <a:ea typeface="ＭＳ Ｐゴシック" charset="-128"/>
            </a:endParaRPr>
          </a:p>
        </p:txBody>
      </p:sp>
      <p:sp>
        <p:nvSpPr>
          <p:cNvPr id="3" name="Wolkenförmige Legende 2"/>
          <p:cNvSpPr/>
          <p:nvPr/>
        </p:nvSpPr>
        <p:spPr>
          <a:xfrm>
            <a:off x="236712" y="2148699"/>
            <a:ext cx="8748464" cy="307346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CH" sz="3600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Wenn dich solche Fragen interessieren, könnte W+T die richtige Wahl sein!</a:t>
            </a:r>
          </a:p>
        </p:txBody>
      </p:sp>
    </p:spTree>
    <p:extLst>
      <p:ext uri="{BB962C8B-B14F-4D97-AF65-F5344CB8AC3E}">
        <p14:creationId xmlns:p14="http://schemas.microsoft.com/office/powerpoint/2010/main" val="1236947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9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9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9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9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09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build="p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548680"/>
            <a:ext cx="8229600" cy="1143000"/>
          </a:xfrm>
        </p:spPr>
        <p:txBody>
          <a:bodyPr/>
          <a:lstStyle/>
          <a:p>
            <a:pPr eaLnBrk="1" hangingPunct="1"/>
            <a:r>
              <a:rPr lang="de-CH" sz="3600" b="1">
                <a:latin typeface="Verdana" charset="0"/>
                <a:ea typeface="ＭＳ Ｐゴシック" charset="-128"/>
              </a:rPr>
              <a:t>Wissenschaft und Technik</a:t>
            </a:r>
            <a:endParaRPr lang="de-CH" b="1">
              <a:latin typeface="Verdana" charset="0"/>
              <a:ea typeface="ＭＳ Ｐゴシック" charset="-128"/>
            </a:endParaRP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839639" y="2132856"/>
            <a:ext cx="8374063" cy="3459162"/>
          </a:xfrm>
        </p:spPr>
        <p:txBody>
          <a:bodyPr/>
          <a:lstStyle/>
          <a:p>
            <a:pPr eaLnBrk="1" hangingPunct="1"/>
            <a:r>
              <a:rPr lang="de-CH" sz="3200">
                <a:latin typeface="Verdana" charset="0"/>
                <a:ea typeface="ＭＳ Ｐゴシック" charset="-128"/>
              </a:rPr>
              <a:t>Ein </a:t>
            </a:r>
            <a:r>
              <a:rPr lang="de-CH" sz="3200" b="1">
                <a:solidFill>
                  <a:schemeClr val="accent2">
                    <a:lumMod val="50000"/>
                  </a:schemeClr>
                </a:solidFill>
                <a:latin typeface="Verdana" charset="0"/>
                <a:ea typeface="ＭＳ Ｐゴシック" charset="-128"/>
              </a:rPr>
              <a:t>EINMALIG</a:t>
            </a:r>
            <a:r>
              <a:rPr lang="de-CH" sz="3200">
                <a:latin typeface="Verdana" charset="0"/>
                <a:ea typeface="ＭＳ Ｐゴシック" charset="-128"/>
              </a:rPr>
              <a:t>ES Fach</a:t>
            </a:r>
            <a:br>
              <a:rPr lang="de-CH" sz="3200">
                <a:latin typeface="Verdana" charset="0"/>
                <a:ea typeface="ＭＳ Ｐゴシック" charset="-128"/>
              </a:rPr>
            </a:br>
            <a:r>
              <a:rPr lang="de-CH" sz="3200">
                <a:latin typeface="Verdana" charset="0"/>
                <a:ea typeface="ＭＳ Ｐゴシック" charset="-128"/>
              </a:rPr>
              <a:t>(Nur im </a:t>
            </a:r>
            <a:r>
              <a:rPr lang="de-CH" sz="3200" err="1">
                <a:latin typeface="Verdana" charset="0"/>
                <a:ea typeface="ＭＳ Ｐゴシック" charset="-128"/>
              </a:rPr>
              <a:t>Kt</a:t>
            </a:r>
            <a:r>
              <a:rPr lang="de-CH" sz="3200">
                <a:latin typeface="Verdana" charset="0"/>
                <a:ea typeface="ＭＳ Ｐゴシック" charset="-128"/>
              </a:rPr>
              <a:t>. Solothurn)</a:t>
            </a:r>
          </a:p>
          <a:p>
            <a:pPr eaLnBrk="1" hangingPunct="1"/>
            <a:endParaRPr lang="de-CH" sz="3200">
              <a:latin typeface="Verdana" charset="0"/>
              <a:ea typeface="ＭＳ Ｐゴシック" charset="-128"/>
            </a:endParaRPr>
          </a:p>
          <a:p>
            <a:pPr eaLnBrk="1" hangingPunct="1"/>
            <a:r>
              <a:rPr lang="de-CH" sz="3200">
                <a:latin typeface="Verdana" charset="0"/>
                <a:ea typeface="ＭＳ Ｐゴシック" charset="-128"/>
              </a:rPr>
              <a:t>Ein </a:t>
            </a:r>
            <a:r>
              <a:rPr lang="de-CH" sz="3200" b="1">
                <a:solidFill>
                  <a:schemeClr val="accent2">
                    <a:lumMod val="50000"/>
                  </a:schemeClr>
                </a:solidFill>
                <a:latin typeface="Verdana" charset="0"/>
                <a:ea typeface="ＭＳ Ｐゴシック" charset="-128"/>
              </a:rPr>
              <a:t>NEU</a:t>
            </a:r>
            <a:r>
              <a:rPr lang="de-CH" sz="3200">
                <a:latin typeface="Verdana" charset="0"/>
                <a:ea typeface="ＭＳ Ｐゴシック" charset="-128"/>
              </a:rPr>
              <a:t>ES Fach seit der Sek-Reform</a:t>
            </a:r>
            <a:br>
              <a:rPr lang="de-CH" sz="3200">
                <a:latin typeface="Verdana" charset="0"/>
                <a:ea typeface="ＭＳ Ｐゴシック" charset="-128"/>
              </a:rPr>
            </a:br>
            <a:r>
              <a:rPr lang="de-CH" sz="3200">
                <a:latin typeface="Verdana" charset="0"/>
                <a:ea typeface="ＭＳ Ｐゴシック" charset="-128"/>
              </a:rPr>
              <a:t>(seit Sommer 2011)</a:t>
            </a:r>
          </a:p>
          <a:p>
            <a:pPr eaLnBrk="1" hangingPunct="1"/>
            <a:endParaRPr lang="de-CH">
              <a:latin typeface="Verdana" charset="0"/>
              <a:ea typeface="ＭＳ Ｐゴシック" charset="-128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4293096"/>
            <a:ext cx="3472458" cy="19524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75433" y="104031"/>
            <a:ext cx="8319144" cy="1512168"/>
          </a:xfrm>
        </p:spPr>
        <p:txBody>
          <a:bodyPr>
            <a:normAutofit/>
          </a:bodyPr>
          <a:lstStyle/>
          <a:p>
            <a:pPr eaLnBrk="1" hangingPunct="1"/>
            <a:r>
              <a:rPr lang="de-CH" sz="3000" b="1">
                <a:latin typeface="Verdana" charset="0"/>
                <a:ea typeface="ＭＳ Ｐゴシック" charset="-128"/>
              </a:rPr>
              <a:t>Warum Wissenschaft und Technik?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841152" y="1916832"/>
            <a:ext cx="8353425" cy="295116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CH" sz="4400">
                <a:latin typeface="Verdana" charset="0"/>
                <a:ea typeface="ＭＳ Ｐゴシック" charset="-128"/>
              </a:rPr>
              <a:t> Teil der Kultur des Menschen</a:t>
            </a:r>
          </a:p>
          <a:p>
            <a:pPr marL="441325" indent="-441325">
              <a:lnSpc>
                <a:spcPct val="110000"/>
              </a:lnSpc>
              <a:buFont typeface="Wingdings" panose="05000000000000000000" pitchFamily="2" charset="2"/>
              <a:buChar char="§"/>
              <a:tabLst>
                <a:tab pos="533400" algn="l"/>
              </a:tabLst>
            </a:pPr>
            <a:r>
              <a:rPr lang="de-CH" sz="4400">
                <a:latin typeface="Verdana" charset="0"/>
                <a:ea typeface="ＭＳ Ｐゴシック" charset="-128"/>
              </a:rPr>
              <a:t>Hohe Anforderungen in vielen Berufen</a:t>
            </a:r>
          </a:p>
          <a:p>
            <a:pPr marL="365125" indent="-365125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CH" sz="4400">
                <a:latin typeface="Verdana" charset="0"/>
                <a:ea typeface="ＭＳ Ｐゴシック" charset="-128"/>
              </a:rPr>
              <a:t>Grundlagen für den Fachunterricht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/>
          <a:srcRect r="637" b="6666"/>
          <a:stretch/>
        </p:blipFill>
        <p:spPr>
          <a:xfrm>
            <a:off x="4499992" y="4294976"/>
            <a:ext cx="3024336" cy="2016224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63" t="20327" r="19677" b="12905"/>
          <a:stretch/>
        </p:blipFill>
        <p:spPr>
          <a:xfrm>
            <a:off x="1187624" y="4294976"/>
            <a:ext cx="2736304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837049" y="188640"/>
            <a:ext cx="8032502" cy="1468016"/>
          </a:xfrm>
        </p:spPr>
        <p:txBody>
          <a:bodyPr>
            <a:normAutofit/>
          </a:bodyPr>
          <a:lstStyle/>
          <a:p>
            <a:pPr eaLnBrk="1" hangingPunct="1"/>
            <a:r>
              <a:rPr lang="de-CH" sz="3300" b="1">
                <a:latin typeface="Verdana" charset="0"/>
                <a:ea typeface="ＭＳ Ｐゴシック" charset="-128"/>
              </a:rPr>
              <a:t>Fächerübergreifender Unterricht</a:t>
            </a:r>
          </a:p>
        </p:txBody>
      </p:sp>
      <p:sp>
        <p:nvSpPr>
          <p:cNvPr id="22530" name="Rectangle 3"/>
          <p:cNvSpPr>
            <a:spLocks noGrp="1" noChangeArrowheads="1"/>
          </p:cNvSpPr>
          <p:nvPr>
            <p:ph idx="1"/>
          </p:nvPr>
        </p:nvSpPr>
        <p:spPr>
          <a:xfrm>
            <a:off x="837049" y="1772816"/>
            <a:ext cx="8353425" cy="2951163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200">
                <a:latin typeface="Verdana" charset="0"/>
                <a:ea typeface="ＭＳ Ｐゴシック" charset="-128"/>
              </a:rPr>
              <a:t> Biologie 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200">
                <a:latin typeface="Verdana" charset="0"/>
                <a:ea typeface="ＭＳ Ｐゴシック" charset="-128"/>
              </a:rPr>
              <a:t> Chemie 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200">
                <a:latin typeface="Verdana" charset="0"/>
                <a:ea typeface="ＭＳ Ｐゴシック" charset="-128"/>
              </a:rPr>
              <a:t> Physik 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200">
                <a:latin typeface="Verdana" charset="0"/>
                <a:ea typeface="ＭＳ Ｐゴシック" charset="-128"/>
              </a:rPr>
              <a:t> Geographie 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200">
                <a:latin typeface="Verdana" charset="0"/>
                <a:ea typeface="ＭＳ Ｐゴシック" charset="-128"/>
              </a:rPr>
              <a:t> Geschichte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200">
                <a:latin typeface="Verdana" charset="0"/>
                <a:ea typeface="ＭＳ Ｐゴシック" charset="-128"/>
              </a:rPr>
              <a:t> Mathematik</a:t>
            </a:r>
            <a:endParaRPr lang="de-CH" sz="3200">
              <a:solidFill>
                <a:schemeClr val="tx1"/>
              </a:solidFill>
              <a:latin typeface="Verdana" charset="0"/>
              <a:ea typeface="ＭＳ Ｐゴシック" charset="-128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672" y="1845953"/>
            <a:ext cx="2058144" cy="1266550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9750" y="1845953"/>
            <a:ext cx="1714500" cy="190500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5"/>
          <a:srcRect l="10748" t="23858" r="9252" b="7931"/>
          <a:stretch/>
        </p:blipFill>
        <p:spPr>
          <a:xfrm>
            <a:off x="5681800" y="1845953"/>
            <a:ext cx="1440160" cy="1728192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6"/>
          <a:srcRect r="106" b="18633"/>
          <a:stretch/>
        </p:blipFill>
        <p:spPr>
          <a:xfrm>
            <a:off x="3843087" y="3203522"/>
            <a:ext cx="1589537" cy="1845663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4808" y="3750952"/>
            <a:ext cx="1622263" cy="1622263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3608" y="3937130"/>
            <a:ext cx="1806018" cy="1806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97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879376" y="417270"/>
            <a:ext cx="8229600" cy="1143000"/>
          </a:xfrm>
        </p:spPr>
        <p:txBody>
          <a:bodyPr/>
          <a:lstStyle/>
          <a:p>
            <a:pPr eaLnBrk="1" hangingPunct="1"/>
            <a:r>
              <a:rPr lang="de-CH" sz="3600" b="1">
                <a:latin typeface="Verdana" charset="0"/>
                <a:ea typeface="ＭＳ Ｐゴシック" charset="-128"/>
              </a:rPr>
              <a:t>Modulauswahl</a:t>
            </a:r>
            <a:endParaRPr lang="de-CH" b="1">
              <a:latin typeface="Verdana" charset="0"/>
              <a:ea typeface="ＭＳ Ｐゴシック" charset="-128"/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779363" y="1790987"/>
            <a:ext cx="8458200" cy="4525963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Energie </a:t>
            </a:r>
            <a:r>
              <a:rPr lang="de-CH" sz="2200" b="1" dirty="0">
                <a:solidFill>
                  <a:schemeClr val="accent1">
                    <a:lumMod val="50000"/>
                  </a:schemeClr>
                </a:solidFill>
                <a:latin typeface="Verdana" charset="0"/>
                <a:ea typeface="ＭＳ Ｐゴシック" charset="-128"/>
                <a:sym typeface="Wingdings" panose="05000000000000000000" pitchFamily="2" charset="2"/>
              </a:rPr>
              <a:t> obligatorisch</a:t>
            </a:r>
            <a:endParaRPr lang="de-CH" sz="2200" b="1" dirty="0">
              <a:solidFill>
                <a:schemeClr val="accent1">
                  <a:lumMod val="50000"/>
                </a:schemeClr>
              </a:solidFill>
              <a:latin typeface="Verdana" charset="0"/>
              <a:ea typeface="ＭＳ Ｐゴシック" charset="-128"/>
            </a:endParaRP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Kommunikation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Mobilität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Sinne und Sensoren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Fliegen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Wasser / ein vielfältiger Stoff</a:t>
            </a: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Wissenschaft + Technik im Alltag </a:t>
            </a:r>
            <a:r>
              <a:rPr lang="de-CH" sz="2800" dirty="0">
                <a:latin typeface="Verdana" charset="0"/>
                <a:ea typeface="ＭＳ Ｐゴシック" charset="-128"/>
                <a:sym typeface="Wingdings" panose="05000000000000000000" pitchFamily="2" charset="2"/>
              </a:rPr>
              <a:t> </a:t>
            </a:r>
            <a:r>
              <a:rPr lang="de-CH" sz="2200" b="1" dirty="0">
                <a:solidFill>
                  <a:schemeClr val="accent1">
                    <a:lumMod val="50000"/>
                  </a:schemeClr>
                </a:solidFill>
                <a:latin typeface="Verdana" charset="0"/>
                <a:ea typeface="ＭＳ Ｐゴシック" charset="-128"/>
                <a:sym typeface="Wingdings" panose="05000000000000000000" pitchFamily="2" charset="2"/>
              </a:rPr>
              <a:t>obligatorisch</a:t>
            </a:r>
            <a:br>
              <a:rPr lang="de-CH" sz="2800" dirty="0">
                <a:latin typeface="Verdana" charset="0"/>
                <a:ea typeface="ＭＳ Ｐゴシック" charset="-128"/>
              </a:rPr>
            </a:br>
            <a:endParaRPr lang="de-CH" sz="2800" i="1" dirty="0">
              <a:latin typeface="Verdana" charset="0"/>
              <a:ea typeface="ＭＳ Ｐゴシック" charset="-128"/>
            </a:endParaRPr>
          </a:p>
        </p:txBody>
      </p:sp>
      <p:sp>
        <p:nvSpPr>
          <p:cNvPr id="26627" name="AutoShape 4"/>
          <p:cNvSpPr>
            <a:spLocks/>
          </p:cNvSpPr>
          <p:nvPr/>
        </p:nvSpPr>
        <p:spPr bwMode="auto">
          <a:xfrm>
            <a:off x="4253389" y="2492375"/>
            <a:ext cx="271462" cy="784225"/>
          </a:xfrm>
          <a:prstGeom prst="rightBrace">
            <a:avLst>
              <a:gd name="adj1" fmla="val 24074"/>
              <a:gd name="adj2" fmla="val 50000"/>
            </a:avLst>
          </a:prstGeom>
          <a:noFill/>
          <a:ln w="25400">
            <a:solidFill>
              <a:schemeClr val="accent1">
                <a:lumMod val="50000"/>
              </a:schemeClr>
            </a:solidFill>
            <a:round/>
            <a:headEnd/>
            <a:tailEnd/>
          </a:ln>
        </p:spPr>
        <p:txBody>
          <a:bodyPr wrap="none" anchor="ctr">
            <a:prstTxWarp prst="textNoShape">
              <a:avLst/>
            </a:prstTxWarp>
          </a:bodyPr>
          <a:lstStyle/>
          <a:p>
            <a:pPr algn="r"/>
            <a:endParaRPr lang="de-DE" sz="1800" b="1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6628" name="Text Box 6"/>
          <p:cNvSpPr txBox="1">
            <a:spLocks noChangeArrowheads="1"/>
          </p:cNvSpPr>
          <p:nvPr/>
        </p:nvSpPr>
        <p:spPr bwMode="auto">
          <a:xfrm>
            <a:off x="4594225" y="2594768"/>
            <a:ext cx="456406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de-CH" sz="2800" b="1" dirty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 von 2 obligatorisch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109438"/>
            <a:ext cx="1585097" cy="1585097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0" y="5737860"/>
            <a:ext cx="93297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2000" b="1" dirty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Von diesen sieben Modulen werden mindestens fünf behandelt.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879376" y="41727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de-CH" sz="3200" b="1">
                <a:latin typeface="Verdana" charset="0"/>
                <a:ea typeface="ＭＳ Ｐゴシック" charset="-128"/>
              </a:rPr>
              <a:t>Modulauswahl: Kreisschule Thal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907976" y="1844824"/>
            <a:ext cx="8458200" cy="452596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br>
              <a:rPr lang="de-CH" sz="2800">
                <a:latin typeface="Verdana" charset="0"/>
                <a:ea typeface="ＭＳ Ｐゴシック" charset="-128"/>
              </a:rPr>
            </a:br>
            <a:endParaRPr lang="de-CH" sz="2800" i="1">
              <a:latin typeface="Verdana" charset="0"/>
              <a:ea typeface="ＭＳ Ｐゴシック" charset="-128"/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907976" y="1916832"/>
            <a:ext cx="7696472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eaLnBrk="1" hangingPunct="1">
              <a:lnSpc>
                <a:spcPct val="100000"/>
              </a:lnSpc>
              <a:buAutoNum type="arabicPeriod"/>
            </a:pPr>
            <a:r>
              <a:rPr lang="de-CH" sz="2800" b="1" dirty="0">
                <a:latin typeface="Verdana" charset="0"/>
              </a:rPr>
              <a:t>Kurs:</a:t>
            </a:r>
          </a:p>
          <a:p>
            <a:pPr eaLnBrk="1" hangingPunct="1">
              <a:lnSpc>
                <a:spcPct val="100000"/>
              </a:lnSpc>
            </a:pPr>
            <a:endParaRPr lang="de-CH" sz="2800" b="1" dirty="0">
              <a:latin typeface="Verdana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</a:rPr>
              <a:t>  Fliegen</a:t>
            </a:r>
          </a:p>
          <a:p>
            <a:pPr marL="0" indent="0">
              <a:lnSpc>
                <a:spcPct val="100000"/>
              </a:lnSpc>
              <a:buNone/>
            </a:pPr>
            <a:endParaRPr lang="de-CH" sz="2800" dirty="0">
              <a:latin typeface="Verdana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</a:rPr>
              <a:t>  Mobilität</a:t>
            </a:r>
          </a:p>
          <a:p>
            <a:pPr marL="0" indent="0">
              <a:lnSpc>
                <a:spcPct val="100000"/>
              </a:lnSpc>
              <a:buNone/>
            </a:pPr>
            <a:endParaRPr lang="de-CH" sz="2800" dirty="0">
              <a:latin typeface="Verdana" charset="0"/>
            </a:endParaRPr>
          </a:p>
          <a:p>
            <a:pPr marL="365125" indent="-365125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</a:rPr>
              <a:t>Zwischendurch:                            Wissenschaft und Technik                                im Alltag </a:t>
            </a:r>
            <a:br>
              <a:rPr lang="de-CH" dirty="0">
                <a:latin typeface="Verdana" charset="0"/>
              </a:rPr>
            </a:br>
            <a:endParaRPr lang="de-CH" i="1" dirty="0">
              <a:latin typeface="Verdana" charset="0"/>
            </a:endParaRPr>
          </a:p>
        </p:txBody>
      </p:sp>
      <p:pic>
        <p:nvPicPr>
          <p:cNvPr id="5" name="Bild 1" descr="Logo Kreisschule Thal definitiv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4870"/>
            <a:ext cx="1371600" cy="723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2009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D3163-82E2-4966-9870-39DD319E0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2400" b="1" dirty="0">
                <a:latin typeface="Verdana"/>
                <a:ea typeface="Verdana"/>
                <a:cs typeface="Verdana"/>
              </a:rPr>
              <a:t>1. Kurs: </a:t>
            </a:r>
            <a:r>
              <a:rPr lang="en-US" sz="2400" b="1" dirty="0" err="1">
                <a:latin typeface="Verdana"/>
                <a:ea typeface="Verdana"/>
                <a:cs typeface="Verdana"/>
              </a:rPr>
              <a:t>Thema</a:t>
            </a:r>
            <a:r>
              <a:rPr lang="en-US" sz="2400" b="1" dirty="0">
                <a:latin typeface="Verdana"/>
                <a:ea typeface="Verdana"/>
                <a:cs typeface="Verdana"/>
              </a:rPr>
              <a:t> </a:t>
            </a:r>
            <a:r>
              <a:rPr lang="en-US" sz="2400" b="1" dirty="0" err="1">
                <a:latin typeface="Verdana"/>
                <a:ea typeface="Verdana"/>
                <a:cs typeface="Verdana"/>
              </a:rPr>
              <a:t>Fliegen</a:t>
            </a:r>
            <a:r>
              <a:rPr lang="en-US" sz="2400" b="1" dirty="0">
                <a:latin typeface="Verdana"/>
                <a:ea typeface="Verdana"/>
                <a:cs typeface="Verdana"/>
              </a:rPr>
              <a:t>: </a:t>
            </a:r>
            <a:r>
              <a:rPr lang="en-US" sz="2400" b="1" dirty="0" err="1">
                <a:latin typeface="Verdana"/>
                <a:ea typeface="Verdana"/>
                <a:cs typeface="Verdana"/>
              </a:rPr>
              <a:t>Impressionen</a:t>
            </a:r>
            <a:r>
              <a:rPr lang="en-US" sz="2400" b="1" dirty="0">
                <a:latin typeface="Verdana"/>
                <a:ea typeface="Verdana"/>
                <a:cs typeface="Verdana"/>
              </a:rPr>
              <a:t> Flughafen Zürich 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CCB00C8-7F4F-4FEF-907A-A7B17EF169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9175" y="1846263"/>
            <a:ext cx="3637706" cy="2041286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299011CA-C778-4577-96EC-A674356033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175" y="3894289"/>
            <a:ext cx="2743200" cy="2057400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6CFC88C1-11E1-47CF-B035-38B419CF06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8725" y="3894138"/>
            <a:ext cx="2684334" cy="2013338"/>
          </a:xfrm>
          <a:prstGeom prst="rect">
            <a:avLst/>
          </a:prstGeom>
        </p:spPr>
      </p:pic>
      <p:pic>
        <p:nvPicPr>
          <p:cNvPr id="11" name="Bild 1" descr="Logo Kreisschule Thal definitiv1">
            <a:extLst>
              <a:ext uri="{FF2B5EF4-FFF2-40B4-BE49-F238E27FC236}">
                <a16:creationId xmlns:a16="http://schemas.microsoft.com/office/drawing/2014/main" id="{38F470F5-187C-4DD2-AAB4-FB320280AF51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4870"/>
            <a:ext cx="1371600" cy="72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62F88FE1-D47B-4468-A10D-1D4BF0CF22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2488" y="1876425"/>
            <a:ext cx="3575936" cy="2052638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41E5F40B-6F68-48D1-8F1E-D0B9E34AD7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42038" y="3924300"/>
            <a:ext cx="2984923" cy="1974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2419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558579" y="204292"/>
            <a:ext cx="8440599" cy="1934749"/>
          </a:xfrm>
        </p:spPr>
        <p:txBody>
          <a:bodyPr>
            <a:normAutofit/>
          </a:bodyPr>
          <a:lstStyle/>
          <a:p>
            <a:r>
              <a:rPr lang="de-CH" sz="3200" b="1" dirty="0">
                <a:latin typeface="Verdana"/>
                <a:ea typeface="Verdana"/>
                <a:cs typeface="Verdana"/>
              </a:rPr>
              <a:t>1. Kurs: Thema Fliegen</a:t>
            </a:r>
            <a:br>
              <a:rPr lang="de-CH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de-CH" sz="3200" b="1" dirty="0">
                <a:latin typeface="Verdana"/>
                <a:ea typeface="Verdana"/>
                <a:cs typeface="Verdana"/>
              </a:rPr>
              <a:t>Wir bauen ein eigenes Flugobjekt bauen inkl. Dokumentation</a:t>
            </a:r>
            <a:endParaRPr lang="en-US" dirty="0"/>
          </a:p>
        </p:txBody>
      </p:sp>
      <p:pic>
        <p:nvPicPr>
          <p:cNvPr id="4" name="Bild 1" descr="Logo Kreisschule Thal definitiv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62" y="36462"/>
            <a:ext cx="1371600" cy="72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EC1B268C-A13D-4FF1-B670-C6C8C85AB8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0565" y="2335903"/>
            <a:ext cx="5648905" cy="395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0056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idx="4294967295"/>
          </p:nvPr>
        </p:nvSpPr>
        <p:spPr>
          <a:xfrm>
            <a:off x="228600" y="3589"/>
            <a:ext cx="8440599" cy="1934749"/>
          </a:xfrm>
        </p:spPr>
        <p:txBody>
          <a:bodyPr>
            <a:normAutofit/>
          </a:bodyPr>
          <a:lstStyle/>
          <a:p>
            <a:r>
              <a:rPr lang="de-CH" sz="3200" b="1" dirty="0">
                <a:latin typeface="Verdana"/>
                <a:ea typeface="Verdana"/>
                <a:cs typeface="Verdana"/>
              </a:rPr>
              <a:t>1. Kurs: Thema Fliegen</a:t>
            </a:r>
            <a:br>
              <a:rPr lang="de-CH" sz="3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de-CH" sz="3200" b="1" dirty="0">
                <a:latin typeface="Verdana"/>
                <a:ea typeface="Verdana"/>
                <a:cs typeface="Verdana"/>
              </a:rPr>
              <a:t>Eigenes Flugobjekt bauen (Film)</a:t>
            </a:r>
            <a:endParaRPr lang="en-US" dirty="0"/>
          </a:p>
        </p:txBody>
      </p:sp>
      <p:pic>
        <p:nvPicPr>
          <p:cNvPr id="4" name="Bild 1" descr="Logo Kreisschule Thal definitiv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92" y="204292"/>
            <a:ext cx="1371600" cy="72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UYBZ5475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794992" y="2420888"/>
            <a:ext cx="6016668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75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86856" y="296543"/>
            <a:ext cx="7543800" cy="1450757"/>
          </a:xfrm>
        </p:spPr>
        <p:txBody>
          <a:bodyPr>
            <a:normAutofit/>
          </a:bodyPr>
          <a:lstStyle/>
          <a:p>
            <a:r>
              <a:rPr lang="de-CH" sz="2400" b="1" dirty="0">
                <a:latin typeface="Verdana"/>
                <a:ea typeface="Verdana"/>
                <a:cs typeface="Verdana"/>
              </a:rPr>
              <a:t>1. Kurs: </a:t>
            </a:r>
            <a:r>
              <a:rPr lang="de-CH" sz="2400" b="1" dirty="0">
                <a:latin typeface="Verdana"/>
                <a:ea typeface="Verdana"/>
                <a:cs typeface="Calibri Light"/>
              </a:rPr>
              <a:t>Thema Mobilität: Exkursion</a:t>
            </a:r>
            <a:r>
              <a:rPr lang="de-CH" sz="2400" b="1" dirty="0">
                <a:latin typeface="Verdana"/>
                <a:ea typeface="Verdana"/>
                <a:cs typeface="Verdana"/>
              </a:rPr>
              <a:t> Erlebniszug Olten</a:t>
            </a:r>
            <a:r>
              <a:rPr lang="de-CH" sz="3200" b="1" dirty="0">
                <a:latin typeface="Verdana"/>
                <a:ea typeface="Verdana"/>
                <a:cs typeface="Verdana"/>
              </a:rPr>
              <a:t> </a:t>
            </a:r>
            <a:endParaRPr lang="de-CH" sz="3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5" name="Inhaltsplatzhalt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00" y="4147768"/>
            <a:ext cx="4427984" cy="2341571"/>
          </a:xfrm>
        </p:spPr>
      </p:pic>
      <p:pic>
        <p:nvPicPr>
          <p:cNvPr id="4" name="Bild 1" descr="Logo Kreisschule Thal definitiv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22" y="146247"/>
            <a:ext cx="1371600" cy="72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52" y="1705713"/>
            <a:ext cx="4341431" cy="244205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829" y="1705713"/>
            <a:ext cx="4029179" cy="2518020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408" y="4187001"/>
            <a:ext cx="3816424" cy="226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078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1. Kurs: Mobilitätstage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CH"/>
              <a:t>- 2 Intensivtage zum Thema Mobilität</a:t>
            </a:r>
          </a:p>
          <a:p>
            <a:r>
              <a:rPr lang="de-CH"/>
              <a:t>- Zusammenarbeit mit  </a:t>
            </a:r>
            <a:r>
              <a:rPr lang="de-CH" err="1"/>
              <a:t>so!mobil</a:t>
            </a:r>
            <a:endParaRPr lang="de-CH"/>
          </a:p>
          <a:p>
            <a:r>
              <a:rPr lang="de-CH"/>
              <a:t>- 2 Module an 2 Tagen</a:t>
            </a:r>
          </a:p>
        </p:txBody>
      </p:sp>
    </p:spTree>
    <p:extLst>
      <p:ext uri="{BB962C8B-B14F-4D97-AF65-F5344CB8AC3E}">
        <p14:creationId xmlns:p14="http://schemas.microsoft.com/office/powerpoint/2010/main" val="28862705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Mobilitätstage</a:t>
            </a:r>
          </a:p>
        </p:txBody>
      </p:sp>
      <p:pic>
        <p:nvPicPr>
          <p:cNvPr id="4" name="Inhaltsplatzhalt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727849">
            <a:off x="5911896" y="272607"/>
            <a:ext cx="3408363" cy="6946434"/>
          </a:xfrm>
          <a:prstGeom prst="rect">
            <a:avLst/>
          </a:prstGeom>
        </p:spPr>
      </p:pic>
      <p:sp>
        <p:nvSpPr>
          <p:cNvPr id="5" name="Inhaltsplatzhalter 2"/>
          <p:cNvSpPr txBox="1">
            <a:spLocks/>
          </p:cNvSpPr>
          <p:nvPr/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de-CH"/>
              <a:t>Tag 1: Verkehrszählung und Auswertung der Daten</a:t>
            </a:r>
          </a:p>
        </p:txBody>
      </p:sp>
    </p:spTree>
    <p:extLst>
      <p:ext uri="{BB962C8B-B14F-4D97-AF65-F5344CB8AC3E}">
        <p14:creationId xmlns:p14="http://schemas.microsoft.com/office/powerpoint/2010/main" val="498139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Mobilitätstage</a:t>
            </a:r>
          </a:p>
        </p:txBody>
      </p:sp>
      <p:sp>
        <p:nvSpPr>
          <p:cNvPr id="5" name="Inhaltsplatzhalter 2"/>
          <p:cNvSpPr txBox="1">
            <a:spLocks/>
          </p:cNvSpPr>
          <p:nvPr/>
        </p:nvSpPr>
        <p:spPr>
          <a:xfrm>
            <a:off x="539552" y="1916832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de-CH"/>
              <a:t>Tag 2: Eigene Umfrage zum Mobilitätsverhalten</a:t>
            </a:r>
          </a:p>
          <a:p>
            <a:pPr fontAlgn="auto"/>
            <a:r>
              <a:rPr lang="de-CH"/>
              <a:t>durchführen und auswerten.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96204">
            <a:off x="5725518" y="102792"/>
            <a:ext cx="3629025" cy="719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1800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879376" y="41727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de-CH" sz="3200" b="1">
                <a:latin typeface="Verdana" charset="0"/>
                <a:ea typeface="ＭＳ Ｐゴシック" charset="-128"/>
              </a:rPr>
              <a:t>Modulauswahl: Kreisschule Thal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907976" y="1844824"/>
            <a:ext cx="8458200" cy="452596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br>
              <a:rPr lang="de-CH" sz="2800">
                <a:latin typeface="Verdana" charset="0"/>
                <a:ea typeface="ＭＳ Ｐゴシック" charset="-128"/>
              </a:rPr>
            </a:br>
            <a:endParaRPr lang="de-CH" sz="2800" i="1">
              <a:latin typeface="Verdana" charset="0"/>
              <a:ea typeface="ＭＳ Ｐゴシック" charset="-128"/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881688" y="1988840"/>
            <a:ext cx="76507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</a:pPr>
            <a:r>
              <a:rPr lang="de-CH" sz="2800" b="1">
                <a:latin typeface="Verdana" charset="0"/>
              </a:rPr>
              <a:t>2. Kurs</a:t>
            </a:r>
          </a:p>
          <a:p>
            <a:pPr eaLnBrk="1" hangingPunct="1">
              <a:lnSpc>
                <a:spcPct val="100000"/>
              </a:lnSpc>
            </a:pPr>
            <a:endParaRPr lang="de-CH" sz="2800" b="1">
              <a:latin typeface="Verdana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>
                <a:latin typeface="Verdana" charset="0"/>
              </a:rPr>
              <a:t>  Wasser</a:t>
            </a:r>
          </a:p>
          <a:p>
            <a:pPr marL="0" indent="0">
              <a:lnSpc>
                <a:spcPct val="100000"/>
              </a:lnSpc>
              <a:buNone/>
            </a:pPr>
            <a:endParaRPr lang="de-CH" sz="2800">
              <a:latin typeface="Verdana" charset="0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>
                <a:latin typeface="Verdana" charset="0"/>
              </a:rPr>
              <a:t>  Energie</a:t>
            </a:r>
          </a:p>
          <a:p>
            <a:pPr marL="0" indent="0">
              <a:lnSpc>
                <a:spcPct val="100000"/>
              </a:lnSpc>
              <a:buNone/>
            </a:pPr>
            <a:endParaRPr lang="de-CH" sz="2800">
              <a:latin typeface="Verdana" charset="0"/>
            </a:endParaRPr>
          </a:p>
          <a:p>
            <a:pPr marL="365125" indent="-365125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>
                <a:latin typeface="Verdana" charset="0"/>
              </a:rPr>
              <a:t>Zwischendurch:                            Wissenschaft und Technik                                im Alltag </a:t>
            </a:r>
            <a:br>
              <a:rPr lang="de-CH" sz="2800">
                <a:latin typeface="Verdana" charset="0"/>
              </a:rPr>
            </a:br>
            <a:endParaRPr lang="de-CH" sz="2800" i="1">
              <a:latin typeface="Verdana" charset="0"/>
            </a:endParaRPr>
          </a:p>
        </p:txBody>
      </p:sp>
      <p:pic>
        <p:nvPicPr>
          <p:cNvPr id="5" name="Bild 1" descr="Logo Kreisschule Thal definitiv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7817"/>
            <a:ext cx="1371600" cy="723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6777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03852" y="566600"/>
            <a:ext cx="8229600" cy="1143000"/>
          </a:xfrm>
        </p:spPr>
        <p:txBody>
          <a:bodyPr>
            <a:normAutofit/>
          </a:bodyPr>
          <a:lstStyle/>
          <a:p>
            <a:r>
              <a:rPr lang="de-CH" sz="2400" b="1" dirty="0">
                <a:latin typeface="Verdana"/>
                <a:ea typeface="ＭＳ Ｐゴシック"/>
                <a:cs typeface="Verdana"/>
              </a:rPr>
              <a:t>2. Kurs Thema Wasser: Exkursion Trinkwasserversorgung Olten</a:t>
            </a:r>
            <a:endParaRPr lang="de-CH" sz="2400" b="1" dirty="0">
              <a:latin typeface="Verdana" charset="0"/>
              <a:ea typeface="ＭＳ Ｐゴシック" charset="-128"/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85800" y="1844675"/>
            <a:ext cx="8458200" cy="452596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br>
              <a:rPr lang="de-CH" sz="2800">
                <a:latin typeface="Verdana" charset="0"/>
                <a:ea typeface="ＭＳ Ｐゴシック" charset="-128"/>
              </a:rPr>
            </a:br>
            <a:endParaRPr lang="de-CH" sz="2800" i="1">
              <a:latin typeface="Verdana" charset="0"/>
              <a:ea typeface="ＭＳ Ｐゴシック" charset="-128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6" r="4209"/>
          <a:stretch/>
        </p:blipFill>
        <p:spPr>
          <a:xfrm>
            <a:off x="484403" y="3092647"/>
            <a:ext cx="1483556" cy="262461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004" y="3091032"/>
            <a:ext cx="3988967" cy="2243794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995" y="1991335"/>
            <a:ext cx="2174534" cy="3874354"/>
          </a:xfrm>
          <a:prstGeom prst="rect">
            <a:avLst/>
          </a:prstGeom>
        </p:spPr>
      </p:pic>
      <p:pic>
        <p:nvPicPr>
          <p:cNvPr id="9" name="Bild 1" descr="Logo Kreisschule Thal definitiv1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4870"/>
            <a:ext cx="1371600" cy="723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446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879376" y="41727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de-CH" sz="3200" b="1" dirty="0">
                <a:latin typeface="Verdana" charset="0"/>
                <a:ea typeface="ＭＳ Ｐゴシック" charset="-128"/>
              </a:rPr>
              <a:t>Unterrichtsbeispiel: Thema Wasser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907976" y="1844824"/>
            <a:ext cx="8458200" cy="452596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br>
              <a:rPr lang="de-CH" sz="2800">
                <a:latin typeface="Verdana" charset="0"/>
                <a:ea typeface="ＭＳ Ｐゴシック" charset="-128"/>
              </a:rPr>
            </a:br>
            <a:endParaRPr lang="de-CH" sz="2800" i="1">
              <a:latin typeface="Verdana" charset="0"/>
              <a:ea typeface="ＭＳ Ｐゴシック" charset="-128"/>
            </a:endParaRPr>
          </a:p>
        </p:txBody>
      </p:sp>
      <p:sp>
        <p:nvSpPr>
          <p:cNvPr id="2" name="Rechteck 1"/>
          <p:cNvSpPr/>
          <p:nvPr/>
        </p:nvSpPr>
        <p:spPr>
          <a:xfrm>
            <a:off x="881688" y="1988840"/>
            <a:ext cx="76507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</a:pPr>
            <a:br>
              <a:rPr lang="de-CH" sz="2800">
                <a:latin typeface="Verdana" charset="0"/>
              </a:rPr>
            </a:br>
            <a:endParaRPr lang="de-CH" sz="2800" i="1">
              <a:latin typeface="Verdana" charset="0"/>
            </a:endParaRPr>
          </a:p>
        </p:txBody>
      </p:sp>
      <p:pic>
        <p:nvPicPr>
          <p:cNvPr id="5" name="Bild 1" descr="Logo Kreisschule Thal definitiv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7817"/>
            <a:ext cx="1371600" cy="72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89038">
            <a:off x="-151773" y="2496567"/>
            <a:ext cx="9717672" cy="3691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597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001893">
            <a:off x="-5421" y="558001"/>
            <a:ext cx="10281125" cy="541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822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85800" y="1844675"/>
            <a:ext cx="8458200" cy="452596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br>
              <a:rPr lang="de-CH" sz="2800">
                <a:latin typeface="Verdana" charset="0"/>
                <a:ea typeface="ＭＳ Ｐゴシック" charset="-128"/>
              </a:rPr>
            </a:br>
            <a:endParaRPr lang="de-CH" sz="2800" i="1">
              <a:latin typeface="Verdana" charset="0"/>
              <a:ea typeface="ＭＳ Ｐゴシック" charset="-128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257" y="3127762"/>
            <a:ext cx="3499335" cy="1968376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233" y="2182051"/>
            <a:ext cx="2209357" cy="3900660"/>
          </a:xfrm>
          <a:prstGeom prst="rect">
            <a:avLst/>
          </a:prstGeom>
        </p:spPr>
      </p:pic>
      <p:pic>
        <p:nvPicPr>
          <p:cNvPr id="9" name="Bild 1" descr="Logo Kreisschule Thal definitiv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4870"/>
            <a:ext cx="1371600" cy="7239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E7FCDE3B-975D-4B6E-8D05-FE90D93FFA70}"/>
              </a:ext>
            </a:extLst>
          </p:cNvPr>
          <p:cNvSpPr txBox="1">
            <a:spLocks noChangeArrowheads="1"/>
          </p:cNvSpPr>
          <p:nvPr/>
        </p:nvSpPr>
        <p:spPr>
          <a:xfrm>
            <a:off x="1003852" y="566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CH" sz="2400" b="1" dirty="0">
                <a:latin typeface="Verdana"/>
                <a:ea typeface="ＭＳ Ｐゴシック"/>
                <a:cs typeface="Verdana"/>
              </a:rPr>
              <a:t>2. Kurs Thema Energie: Exkursion </a:t>
            </a:r>
            <a:r>
              <a:rPr lang="de-CH" sz="2400" b="1" dirty="0" err="1">
                <a:latin typeface="Verdana"/>
                <a:ea typeface="ＭＳ Ｐゴシック"/>
                <a:cs typeface="Verdana"/>
              </a:rPr>
              <a:t>Pelletfabrik</a:t>
            </a:r>
            <a:r>
              <a:rPr lang="de-CH" sz="2400" b="1" dirty="0">
                <a:latin typeface="Verdana"/>
                <a:ea typeface="ＭＳ Ｐゴシック"/>
                <a:cs typeface="Verdana"/>
              </a:rPr>
              <a:t> </a:t>
            </a:r>
            <a:r>
              <a:rPr lang="de-CH" sz="2400" b="1" dirty="0" err="1">
                <a:latin typeface="Verdana"/>
                <a:ea typeface="ＭＳ Ｐゴシック"/>
                <a:cs typeface="Verdana"/>
              </a:rPr>
              <a:t>Klus</a:t>
            </a:r>
            <a:r>
              <a:rPr lang="de-CH" sz="2400" b="1" dirty="0">
                <a:latin typeface="Verdana"/>
                <a:ea typeface="ＭＳ Ｐゴシック"/>
                <a:cs typeface="Verdana"/>
              </a:rPr>
              <a:t>/Balsthal</a:t>
            </a:r>
            <a:endParaRPr lang="de-CH" sz="2400" b="1" dirty="0">
              <a:latin typeface="Verdana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6624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85800" y="1844675"/>
            <a:ext cx="8458200" cy="4525963"/>
          </a:xfrm>
        </p:spPr>
        <p:txBody>
          <a:bodyPr>
            <a:normAutofit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br>
              <a:rPr lang="de-CH" sz="2800">
                <a:latin typeface="Verdana" charset="0"/>
                <a:ea typeface="ＭＳ Ｐゴシック" charset="-128"/>
              </a:rPr>
            </a:br>
            <a:endParaRPr lang="de-CH" sz="2800" i="1">
              <a:latin typeface="Verdana" charset="0"/>
              <a:ea typeface="ＭＳ Ｐゴシック" charset="-128"/>
            </a:endParaRPr>
          </a:p>
        </p:txBody>
      </p:sp>
      <p:pic>
        <p:nvPicPr>
          <p:cNvPr id="9" name="Bild 1" descr="Logo Kreisschule Thal definitiv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4870"/>
            <a:ext cx="1371600" cy="7239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2">
            <a:extLst>
              <a:ext uri="{FF2B5EF4-FFF2-40B4-BE49-F238E27FC236}">
                <a16:creationId xmlns:a16="http://schemas.microsoft.com/office/drawing/2014/main" id="{E7FCDE3B-975D-4B6E-8D05-FE90D93FFA70}"/>
              </a:ext>
            </a:extLst>
          </p:cNvPr>
          <p:cNvSpPr txBox="1">
            <a:spLocks noChangeArrowheads="1"/>
          </p:cNvSpPr>
          <p:nvPr/>
        </p:nvSpPr>
        <p:spPr>
          <a:xfrm>
            <a:off x="1003852" y="5666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CH" sz="2400" b="1" dirty="0">
                <a:latin typeface="Verdana"/>
                <a:ea typeface="ＭＳ Ｐゴシック"/>
                <a:cs typeface="Verdana"/>
              </a:rPr>
              <a:t>2. Kurs Thema WT im Alltag: Beitrag 100 Sekunden Wissen erstellen</a:t>
            </a:r>
            <a:endParaRPr lang="de-CH" sz="2400" b="1" dirty="0">
              <a:latin typeface="Verdana" charset="0"/>
              <a:ea typeface="ＭＳ Ｐゴシック" charset="-128"/>
              <a:cs typeface="Verdana"/>
            </a:endParaRPr>
          </a:p>
        </p:txBody>
      </p:sp>
      <p:pic>
        <p:nvPicPr>
          <p:cNvPr id="10" name="Picture 10">
            <a:extLst>
              <a:ext uri="{FF2B5EF4-FFF2-40B4-BE49-F238E27FC236}">
                <a16:creationId xmlns:a16="http://schemas.microsoft.com/office/drawing/2014/main" id="{3DC8F9C0-8210-4C8F-8A01-6A0785668A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9" y="2073212"/>
            <a:ext cx="5426806" cy="208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4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879376" y="417270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de-CH" sz="3200" b="1">
                <a:latin typeface="Verdana" charset="0"/>
                <a:ea typeface="ＭＳ Ｐゴシック" charset="-128"/>
              </a:rPr>
              <a:t>Modulauswahl: Kreisschule </a:t>
            </a:r>
            <a:r>
              <a:rPr lang="de-CH" sz="3200" b="1" err="1">
                <a:latin typeface="Verdana" charset="0"/>
                <a:ea typeface="ＭＳ Ｐゴシック" charset="-128"/>
              </a:rPr>
              <a:t>Gäu</a:t>
            </a:r>
            <a:endParaRPr lang="de-CH" sz="3200" b="1">
              <a:latin typeface="Verdana" charset="0"/>
              <a:ea typeface="ＭＳ Ｐゴシック" charset="-128"/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868328" y="1814458"/>
            <a:ext cx="8458200" cy="4525963"/>
          </a:xfrm>
        </p:spPr>
        <p:txBody>
          <a:bodyPr>
            <a:normAutofit fontScale="77500" lnSpcReduction="20000"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r>
              <a:rPr lang="de-CH" sz="2800" b="1" dirty="0">
                <a:latin typeface="Verdana" charset="0"/>
                <a:ea typeface="ＭＳ Ｐゴシック" charset="-128"/>
              </a:rPr>
              <a:t>1. Kurs: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Fliegen</a:t>
            </a:r>
          </a:p>
          <a:p>
            <a:pPr marL="0" indent="0">
              <a:lnSpc>
                <a:spcPct val="100000"/>
              </a:lnSpc>
              <a:buNone/>
            </a:pPr>
            <a:endParaRPr lang="de-CH" sz="2800" dirty="0">
              <a:latin typeface="Verdana" charset="0"/>
              <a:ea typeface="ＭＳ Ｐゴシック" charset="-128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Sinne und Sensoren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de-CH" sz="2800" dirty="0">
              <a:latin typeface="Verdana" charset="0"/>
              <a:ea typeface="ＭＳ Ｐゴシック" charset="-128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  Wasser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de-CH" sz="2800" dirty="0">
              <a:latin typeface="Verdana" charset="0"/>
              <a:ea typeface="ＭＳ Ｐゴシック" charset="-128"/>
            </a:endParaRPr>
          </a:p>
          <a:p>
            <a:pPr marL="365125" indent="-365125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2800" dirty="0">
                <a:latin typeface="Verdana" charset="0"/>
                <a:ea typeface="ＭＳ Ｐゴシック" charset="-128"/>
              </a:rPr>
              <a:t>Zwischendurch:                            Wissenschaft und                                               Technik im Alltag </a:t>
            </a:r>
            <a:br>
              <a:rPr lang="de-CH" sz="2800" dirty="0">
                <a:latin typeface="Verdana" charset="0"/>
                <a:ea typeface="ＭＳ Ｐゴシック" charset="-128"/>
              </a:rPr>
            </a:br>
            <a:endParaRPr lang="de-CH" sz="2800" i="1" dirty="0">
              <a:latin typeface="Verdana" charset="0"/>
              <a:ea typeface="ＭＳ Ｐゴシック" charset="-128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28" y="163082"/>
            <a:ext cx="3810868" cy="82568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5" r="9844"/>
          <a:stretch/>
        </p:blipFill>
        <p:spPr>
          <a:xfrm>
            <a:off x="5754111" y="1814458"/>
            <a:ext cx="2736985" cy="2118965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5"/>
          <a:srcRect l="22378" t="27185" r="19" b="13144"/>
          <a:stretch/>
        </p:blipFill>
        <p:spPr>
          <a:xfrm>
            <a:off x="5097428" y="4077439"/>
            <a:ext cx="3517033" cy="202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6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792088"/>
          </a:xfrm>
        </p:spPr>
        <p:txBody>
          <a:bodyPr>
            <a:normAutofit fontScale="90000"/>
          </a:bodyPr>
          <a:lstStyle/>
          <a:p>
            <a:pPr algn="ctr"/>
            <a:r>
              <a:rPr lang="de-CH" sz="3600" b="1"/>
              <a:t>Projekt zu einer Alltagsfrage</a:t>
            </a:r>
            <a:br>
              <a:rPr lang="de-CH" sz="3600"/>
            </a:br>
            <a:r>
              <a:rPr lang="de-CH" sz="3100"/>
              <a:t>Beispiel: Warum bekommen wir im Alter graue Haare?</a:t>
            </a:r>
          </a:p>
        </p:txBody>
      </p:sp>
      <p:pic>
        <p:nvPicPr>
          <p:cNvPr id="3" name="video graue haare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1124744"/>
            <a:ext cx="9159490" cy="5184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79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56061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940371" y="85323"/>
            <a:ext cx="4062873" cy="505395"/>
          </a:xfrm>
          <a:prstGeom prst="rect">
            <a:avLst/>
          </a:prstGeom>
        </p:spPr>
        <p:txBody>
          <a:bodyPr>
            <a:normAutofit fontScale="40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lnSpc>
                <a:spcPct val="170000"/>
              </a:lnSpc>
              <a:spcAft>
                <a:spcPts val="0"/>
              </a:spcAft>
            </a:pPr>
            <a:r>
              <a:rPr lang="de-CH" sz="3200" b="1" dirty="0">
                <a:latin typeface="Verdana" charset="0"/>
                <a:ea typeface="ＭＳ Ｐゴシック" charset="-128"/>
              </a:rPr>
              <a:t>1. Kurs: Impressionen aus dem Unterricht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3"/>
          <a:srcRect t="2092" r="3067" b="5913"/>
          <a:stretch/>
        </p:blipFill>
        <p:spPr>
          <a:xfrm>
            <a:off x="7120504" y="73294"/>
            <a:ext cx="1902962" cy="3266352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99" t="19983" r="33851" b="8872"/>
          <a:stretch/>
        </p:blipFill>
        <p:spPr>
          <a:xfrm rot="5400000">
            <a:off x="281972" y="3164381"/>
            <a:ext cx="2853208" cy="3409730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759" y="31280"/>
            <a:ext cx="2608352" cy="56250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6"/>
          <a:srcRect l="15623" t="9131" r="20371" b="14862"/>
          <a:stretch/>
        </p:blipFill>
        <p:spPr>
          <a:xfrm>
            <a:off x="7308447" y="3442642"/>
            <a:ext cx="1728192" cy="2736304"/>
          </a:xfrm>
          <a:prstGeom prst="rect">
            <a:avLst/>
          </a:prstGeom>
        </p:spPr>
      </p:pic>
      <p:pic>
        <p:nvPicPr>
          <p:cNvPr id="11" name="Grafik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t="9052" r="9051" b="650"/>
          <a:stretch/>
        </p:blipFill>
        <p:spPr>
          <a:xfrm>
            <a:off x="3874439" y="673784"/>
            <a:ext cx="3128805" cy="2773992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211" y="1028559"/>
            <a:ext cx="3676965" cy="2326799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9"/>
          <a:srcRect t="22442" r="35945" b="18407"/>
          <a:stretch/>
        </p:blipFill>
        <p:spPr>
          <a:xfrm>
            <a:off x="3511767" y="3530842"/>
            <a:ext cx="3696122" cy="2559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484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98632" y="562504"/>
            <a:ext cx="8568952" cy="115212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CH" sz="3200" b="1">
                <a:latin typeface="Verdana" charset="0"/>
                <a:ea typeface="ＭＳ Ｐゴシック" charset="-128"/>
              </a:rPr>
              <a:t>1. Kurs:</a:t>
            </a:r>
            <a:br>
              <a:rPr lang="de-CH" sz="3200" b="1">
                <a:latin typeface="Verdana" charset="0"/>
                <a:ea typeface="ＭＳ Ｐゴシック" charset="-128"/>
              </a:rPr>
            </a:br>
            <a:r>
              <a:rPr lang="de-CH" sz="3200" b="1">
                <a:latin typeface="Verdana" charset="0"/>
                <a:ea typeface="ＭＳ Ｐゴシック" charset="-128"/>
              </a:rPr>
              <a:t>Eigenes Flugobjekt bauen (Film)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416" y="0"/>
            <a:ext cx="2608352" cy="562504"/>
          </a:xfrm>
          <a:prstGeom prst="rect">
            <a:avLst/>
          </a:prstGeom>
        </p:spPr>
      </p:pic>
      <p:pic>
        <p:nvPicPr>
          <p:cNvPr id="5" name="IMG_5058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5900" y="17145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51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2200" y="562504"/>
            <a:ext cx="8254216" cy="257846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CH" sz="3200" b="1">
                <a:latin typeface="Verdana" charset="0"/>
                <a:ea typeface="ＭＳ Ｐゴシック" charset="-128"/>
              </a:rPr>
              <a:t>1. Kurs:</a:t>
            </a:r>
            <a:br>
              <a:rPr lang="de-CH" sz="3200" b="1">
                <a:latin typeface="Verdana" charset="0"/>
                <a:ea typeface="ＭＳ Ｐゴシック" charset="-128"/>
              </a:rPr>
            </a:br>
            <a:r>
              <a:rPr lang="de-CH" sz="3200" b="1">
                <a:latin typeface="Verdana" charset="0"/>
                <a:ea typeface="ＭＳ Ｐゴシック" charset="-128"/>
              </a:rPr>
              <a:t>Eigenes Flugobjekt bauen (Film)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96" y="0"/>
            <a:ext cx="2608352" cy="562504"/>
          </a:xfrm>
          <a:prstGeom prst="rect">
            <a:avLst/>
          </a:prstGeom>
        </p:spPr>
      </p:pic>
      <p:pic>
        <p:nvPicPr>
          <p:cNvPr id="5" name="23AC48A2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4275" y="171450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269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>
          <a:xfrm>
            <a:off x="868368" y="404664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de-CH" sz="3200" b="1">
                <a:latin typeface="Verdana" charset="0"/>
                <a:ea typeface="ＭＳ Ｐゴシック" charset="-128"/>
              </a:rPr>
              <a:t>Modulauswahl: Beispiel KS </a:t>
            </a:r>
            <a:r>
              <a:rPr lang="de-CH" sz="3200" b="1" err="1">
                <a:latin typeface="Verdana" charset="0"/>
                <a:ea typeface="ＭＳ Ｐゴシック" charset="-128"/>
              </a:rPr>
              <a:t>Gäu</a:t>
            </a:r>
            <a:endParaRPr lang="de-CH" sz="3200" b="1">
              <a:latin typeface="Verdana" charset="0"/>
              <a:ea typeface="ＭＳ Ｐゴシック" charset="-128"/>
            </a:endParaRP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>
          <a:xfrm>
            <a:off x="868368" y="1844824"/>
            <a:ext cx="8458200" cy="4525963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lnSpc>
                <a:spcPct val="100000"/>
              </a:lnSpc>
              <a:buNone/>
            </a:pPr>
            <a:r>
              <a:rPr lang="de-CH" sz="3000" b="1" dirty="0">
                <a:latin typeface="Verdana" charset="0"/>
                <a:ea typeface="ＭＳ Ｐゴシック" charset="-128"/>
              </a:rPr>
              <a:t>2. Kurs:</a:t>
            </a:r>
          </a:p>
          <a:p>
            <a:pPr marL="365125" indent="-365125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000" dirty="0">
                <a:latin typeface="Verdana" charset="0"/>
                <a:ea typeface="ＭＳ Ｐゴシック" charset="-128"/>
              </a:rPr>
              <a:t>Kommunikations-                             </a:t>
            </a:r>
            <a:r>
              <a:rPr lang="de-CH" sz="3000" dirty="0" err="1">
                <a:latin typeface="Verdana" charset="0"/>
                <a:ea typeface="ＭＳ Ｐゴシック" charset="-128"/>
              </a:rPr>
              <a:t>technologie</a:t>
            </a:r>
            <a:endParaRPr lang="de-CH" sz="3000" dirty="0">
              <a:latin typeface="Verdana" charset="0"/>
              <a:ea typeface="ＭＳ Ｐゴシック" charset="-128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de-CH" sz="3000" dirty="0">
              <a:latin typeface="Verdana" charset="0"/>
              <a:ea typeface="ＭＳ Ｐゴシック" charset="-128"/>
            </a:endParaRP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000" dirty="0">
                <a:latin typeface="Verdana" charset="0"/>
                <a:ea typeface="ＭＳ Ｐゴシック" charset="-128"/>
              </a:rPr>
              <a:t>  Energie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endParaRPr lang="de-CH" sz="3000" dirty="0">
              <a:latin typeface="Verdana" charset="0"/>
              <a:ea typeface="ＭＳ Ｐゴシック" charset="-128"/>
            </a:endParaRPr>
          </a:p>
          <a:p>
            <a:pPr marL="365125" indent="-365125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de-CH" sz="3000" dirty="0">
                <a:latin typeface="Verdana" charset="0"/>
                <a:ea typeface="ＭＳ Ｐゴシック" charset="-128"/>
              </a:rPr>
              <a:t>Zwischendurch:                              Wissenschaft und                                       Technik im Alltag </a:t>
            </a:r>
            <a:br>
              <a:rPr lang="de-CH" sz="2800" dirty="0">
                <a:latin typeface="Verdana" charset="0"/>
                <a:ea typeface="ＭＳ Ｐゴシック" charset="-128"/>
              </a:rPr>
            </a:br>
            <a:endParaRPr lang="de-CH" sz="2800" i="1" dirty="0">
              <a:latin typeface="Verdana" charset="0"/>
              <a:ea typeface="ＭＳ Ｐゴシック" charset="-128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3" t="9654" r="12816" b="7314"/>
          <a:stretch/>
        </p:blipFill>
        <p:spPr>
          <a:xfrm>
            <a:off x="5402132" y="3851338"/>
            <a:ext cx="2987312" cy="2452271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/>
          <a:srcRect l="13394" b="5157"/>
          <a:stretch/>
        </p:blipFill>
        <p:spPr>
          <a:xfrm>
            <a:off x="5364088" y="1844678"/>
            <a:ext cx="3055796" cy="1872354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072" y="260648"/>
            <a:ext cx="2608352" cy="56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77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6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878766" y="250057"/>
            <a:ext cx="6265234" cy="54006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CH" sz="2000" b="1" dirty="0">
                <a:latin typeface="Verdana" charset="0"/>
                <a:ea typeface="ＭＳ Ｐゴシック" charset="-128"/>
              </a:rPr>
              <a:t>2. Kurs: Impressionen aus dem Unterricht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3"/>
          <a:srcRect l="27958" t="27339" r="29219" b="23961"/>
          <a:stretch/>
        </p:blipFill>
        <p:spPr>
          <a:xfrm>
            <a:off x="4350579" y="3240040"/>
            <a:ext cx="4793421" cy="3066407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759" y="31280"/>
            <a:ext cx="2608352" cy="562504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5"/>
          <a:srcRect t="11675" r="5334" b="20382"/>
          <a:stretch/>
        </p:blipFill>
        <p:spPr>
          <a:xfrm>
            <a:off x="5166823" y="696949"/>
            <a:ext cx="3554268" cy="2611095"/>
          </a:xfrm>
          <a:prstGeom prst="rect">
            <a:avLst/>
          </a:prstGeom>
        </p:spPr>
      </p:pic>
      <p:pic>
        <p:nvPicPr>
          <p:cNvPr id="11" name="Grafik 10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73" t="17050" r="13360" b="20340"/>
          <a:stretch/>
        </p:blipFill>
        <p:spPr bwMode="auto">
          <a:xfrm>
            <a:off x="52899" y="761311"/>
            <a:ext cx="4571960" cy="237556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Grafik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" t="17995" r="2453" b="8046"/>
          <a:stretch/>
        </p:blipFill>
        <p:spPr>
          <a:xfrm>
            <a:off x="52899" y="3356992"/>
            <a:ext cx="4032448" cy="2376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1798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BC39E722-CEDC-4990-AE8D-903842E479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893" t="30706" r="3340" b="2932"/>
          <a:stretch/>
        </p:blipFill>
        <p:spPr>
          <a:xfrm>
            <a:off x="0" y="1204637"/>
            <a:ext cx="3197633" cy="5157805"/>
          </a:xfrm>
          <a:prstGeom prst="rect">
            <a:avLst/>
          </a:prstGeom>
        </p:spPr>
      </p:pic>
      <p:sp>
        <p:nvSpPr>
          <p:cNvPr id="8" name="Titel 7"/>
          <p:cNvSpPr>
            <a:spLocks noGrp="1"/>
          </p:cNvSpPr>
          <p:nvPr>
            <p:ph type="title" idx="4294967295"/>
          </p:nvPr>
        </p:nvSpPr>
        <p:spPr>
          <a:xfrm>
            <a:off x="1073150" y="287338"/>
            <a:ext cx="8070850" cy="792162"/>
          </a:xfrm>
        </p:spPr>
        <p:txBody>
          <a:bodyPr>
            <a:normAutofit fontScale="90000"/>
          </a:bodyPr>
          <a:lstStyle/>
          <a:p>
            <a:r>
              <a:rPr lang="de-CH" sz="3600" b="1" dirty="0"/>
              <a:t>WT im Alltag: Projekt-Schweizer Jugend testet</a:t>
            </a:r>
            <a:br>
              <a:rPr lang="de-CH" sz="4400" b="1" dirty="0"/>
            </a:br>
            <a:r>
              <a:rPr lang="de-CH" sz="2200" b="1" dirty="0"/>
              <a:t>Die </a:t>
            </a:r>
            <a:r>
              <a:rPr lang="de-CH" sz="2200" b="1" dirty="0" err="1"/>
              <a:t>SchülerInnen</a:t>
            </a:r>
            <a:r>
              <a:rPr lang="de-CH" sz="2200" b="1" dirty="0"/>
              <a:t> testen in Gruppen ein Produkt nach Wahl bezüglich verschiedener Kriterien (z.B. Preis, Degustation, etc.). </a:t>
            </a:r>
          </a:p>
        </p:txBody>
      </p:sp>
      <p:sp>
        <p:nvSpPr>
          <p:cNvPr id="9" name="Textfeld 8"/>
          <p:cNvSpPr txBox="1"/>
          <p:nvPr/>
        </p:nvSpPr>
        <p:spPr>
          <a:xfrm>
            <a:off x="230664" y="5015363"/>
            <a:ext cx="27363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Wie gut halten die Windeln an einem Baby?</a:t>
            </a:r>
          </a:p>
        </p:txBody>
      </p:sp>
      <p:pic>
        <p:nvPicPr>
          <p:cNvPr id="5" name="Grafik 4" descr="E:\Bilder W+T\20180119_09474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8" t="12387" r="12645" b="4542"/>
          <a:stretch/>
        </p:blipFill>
        <p:spPr bwMode="auto">
          <a:xfrm>
            <a:off x="3197632" y="1181277"/>
            <a:ext cx="5570126" cy="50344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Textfeld 9"/>
          <p:cNvSpPr txBox="1"/>
          <p:nvPr/>
        </p:nvSpPr>
        <p:spPr>
          <a:xfrm>
            <a:off x="3794349" y="1991462"/>
            <a:ext cx="47218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Wie lange dauert es, bis eine Reihe Schokolade geschmolzen ist?</a:t>
            </a: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21" r="52822" b="46667"/>
          <a:stretch/>
        </p:blipFill>
        <p:spPr>
          <a:xfrm rot="16200000">
            <a:off x="688552" y="299365"/>
            <a:ext cx="2934980" cy="4405305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91" t="41314" r="3683" b="20751"/>
          <a:stretch/>
        </p:blipFill>
        <p:spPr>
          <a:xfrm>
            <a:off x="4349764" y="1034527"/>
            <a:ext cx="4417994" cy="3830195"/>
          </a:xfrm>
          <a:prstGeom prst="rect">
            <a:avLst/>
          </a:prstGeom>
        </p:spPr>
      </p:pic>
      <p:sp>
        <p:nvSpPr>
          <p:cNvPr id="11" name="Textfeld 10"/>
          <p:cNvSpPr txBox="1"/>
          <p:nvPr/>
        </p:nvSpPr>
        <p:spPr>
          <a:xfrm>
            <a:off x="1898238" y="1079500"/>
            <a:ext cx="54472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rgbClr val="CC3300"/>
                </a:solidFill>
              </a:rPr>
              <a:t>Wie sieht die Struktur von </a:t>
            </a:r>
            <a:r>
              <a:rPr lang="de-CH" b="1" dirty="0" err="1">
                <a:solidFill>
                  <a:srgbClr val="CC3300"/>
                </a:solidFill>
              </a:rPr>
              <a:t>Schoggipulver</a:t>
            </a:r>
            <a:r>
              <a:rPr lang="de-CH" b="1" dirty="0">
                <a:solidFill>
                  <a:srgbClr val="CC3300"/>
                </a:solidFill>
              </a:rPr>
              <a:t> unter dem Binokular aus?</a:t>
            </a:r>
          </a:p>
          <a:p>
            <a:r>
              <a:rPr lang="de-CH" b="1" dirty="0">
                <a:solidFill>
                  <a:srgbClr val="CC3300"/>
                </a:solidFill>
              </a:rPr>
              <a:t>links: </a:t>
            </a:r>
            <a:r>
              <a:rPr lang="de-CH" b="1" dirty="0" err="1">
                <a:solidFill>
                  <a:srgbClr val="CC3300"/>
                </a:solidFill>
              </a:rPr>
              <a:t>Nesquik</a:t>
            </a:r>
            <a:endParaRPr lang="de-CH" b="1" dirty="0">
              <a:solidFill>
                <a:srgbClr val="CC3300"/>
              </a:solidFill>
            </a:endParaRPr>
          </a:p>
          <a:p>
            <a:r>
              <a:rPr lang="de-CH" b="1" dirty="0">
                <a:solidFill>
                  <a:srgbClr val="CC3300"/>
                </a:solidFill>
              </a:rPr>
              <a:t>rechts: </a:t>
            </a:r>
            <a:r>
              <a:rPr lang="de-CH" b="1" dirty="0" err="1">
                <a:solidFill>
                  <a:srgbClr val="CC3300"/>
                </a:solidFill>
              </a:rPr>
              <a:t>Eimalzin</a:t>
            </a:r>
            <a:endParaRPr lang="de-CH" b="1" dirty="0">
              <a:solidFill>
                <a:srgbClr val="CC3300"/>
              </a:solidFill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37680" y="1015309"/>
            <a:ext cx="4788692" cy="5901557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8"/>
          <a:srcRect l="1" r="-849" b="9414"/>
          <a:stretch/>
        </p:blipFill>
        <p:spPr>
          <a:xfrm>
            <a:off x="4742081" y="1034527"/>
            <a:ext cx="4401919" cy="5845566"/>
          </a:xfrm>
          <a:prstGeom prst="rect">
            <a:avLst/>
          </a:prstGeom>
        </p:spPr>
      </p:pic>
      <p:sp>
        <p:nvSpPr>
          <p:cNvPr id="12" name="Textfeld 11"/>
          <p:cNvSpPr txBox="1"/>
          <p:nvPr/>
        </p:nvSpPr>
        <p:spPr>
          <a:xfrm>
            <a:off x="4851422" y="4369214"/>
            <a:ext cx="41850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 dirty="0">
                <a:solidFill>
                  <a:schemeClr val="bg1"/>
                </a:solidFill>
              </a:rPr>
              <a:t>Leimstifttest:</a:t>
            </a:r>
          </a:p>
          <a:p>
            <a:r>
              <a:rPr lang="de-CH" b="1" dirty="0">
                <a:solidFill>
                  <a:schemeClr val="bg1"/>
                </a:solidFill>
              </a:rPr>
              <a:t>Leider hat der Schulleim nicht gut abgeschnitten </a:t>
            </a:r>
            <a:r>
              <a:rPr lang="de-CH" b="1" dirty="0">
                <a:solidFill>
                  <a:schemeClr val="bg1"/>
                </a:solidFill>
                <a:sym typeface="Wingdings" panose="05000000000000000000" pitchFamily="2" charset="2"/>
              </a:rPr>
              <a:t></a:t>
            </a:r>
            <a:endParaRPr lang="de-CH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306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de-CH"/>
              <a:t>Feedback von einem Ehemaligen</a:t>
            </a:r>
            <a:br>
              <a:rPr lang="de-CH"/>
            </a:br>
            <a:r>
              <a:rPr lang="de-CH"/>
              <a:t>(heutiger </a:t>
            </a:r>
            <a:r>
              <a:rPr lang="de-CH" err="1"/>
              <a:t>Kantischüler</a:t>
            </a:r>
            <a:r>
              <a:rPr lang="de-CH"/>
              <a:t>)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611560" y="1737361"/>
            <a:ext cx="84249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i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«Dass ich das Fach WT besucht habe, hat mir an der </a:t>
            </a:r>
            <a:r>
              <a:rPr lang="de-CH" i="1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Kanti</a:t>
            </a:r>
            <a:r>
              <a:rPr lang="de-CH" i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geholfen. Bei all den WT-Projekten habe ich wichtige Dinge wie z.B. länger an einem Thema dran bleiben, Umgang mit Misserfolgen, zeitliche Planung/Zeitmanagement (Abgabedruck spüren), eigenständiges Planen der anfallenden Arbeiten, Arbeit im Team, </a:t>
            </a:r>
            <a:r>
              <a:rPr lang="de-CH" i="1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Powerpointpräsentationen</a:t>
            </a:r>
            <a:r>
              <a:rPr lang="de-CH" i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erstellen, usw. gelernt. Dieses Wissen hilft mir heute an der </a:t>
            </a:r>
            <a:r>
              <a:rPr lang="de-CH" i="1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Kanti</a:t>
            </a:r>
            <a:r>
              <a:rPr lang="de-CH" i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extrem, da es dort oft um selbständiges Arbeiten geht, nicht zuletzt auch bei der Maturarbeit.»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" t="48868" r="388" b="22827"/>
          <a:stretch/>
        </p:blipFill>
        <p:spPr>
          <a:xfrm>
            <a:off x="4123968" y="5517232"/>
            <a:ext cx="5040560" cy="100011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59" y="31280"/>
            <a:ext cx="2608352" cy="56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6915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476672"/>
            <a:ext cx="7931224" cy="1040160"/>
          </a:xfrm>
        </p:spPr>
        <p:txBody>
          <a:bodyPr/>
          <a:lstStyle/>
          <a:p>
            <a:pPr eaLnBrk="1" hangingPunct="1"/>
            <a:r>
              <a:rPr lang="de-DE" sz="3200" b="1">
                <a:latin typeface="Verdana" charset="0"/>
                <a:ea typeface="ＭＳ Ｐゴシック" charset="-128"/>
              </a:rPr>
              <a:t>Charakteristiken des Fachs W&amp;T</a:t>
            </a:r>
            <a:endParaRPr lang="de-DE" b="1">
              <a:latin typeface="Verdana" charset="0"/>
              <a:ea typeface="ＭＳ Ｐゴシック" charset="-128"/>
            </a:endParaRPr>
          </a:p>
        </p:txBody>
      </p:sp>
      <p:sp>
        <p:nvSpPr>
          <p:cNvPr id="28674" name="Rectangle 3"/>
          <p:cNvSpPr>
            <a:spLocks noGrp="1" noChangeArrowheads="1"/>
          </p:cNvSpPr>
          <p:nvPr>
            <p:ph idx="1"/>
          </p:nvPr>
        </p:nvSpPr>
        <p:spPr>
          <a:xfrm>
            <a:off x="827584" y="1916832"/>
            <a:ext cx="8243624" cy="3960440"/>
          </a:xfrm>
        </p:spPr>
        <p:txBody>
          <a:bodyPr>
            <a:normAutofit/>
          </a:bodyPr>
          <a:lstStyle/>
          <a:p>
            <a:pPr marL="274638" indent="-274638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alltagsbezogen, praktisch und experimentell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de-DE" sz="2800">
              <a:latin typeface="Verdana" charset="0"/>
              <a:ea typeface="ＭＳ Ｐゴシック" charset="-128"/>
            </a:endParaRPr>
          </a:p>
          <a:p>
            <a:pPr marL="274638" indent="-274638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fächerübergreifend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de-DE" sz="2800">
              <a:latin typeface="Verdana" charset="0"/>
              <a:ea typeface="ＭＳ Ｐゴシック" charset="-128"/>
            </a:endParaRPr>
          </a:p>
          <a:p>
            <a:pPr marL="274638" indent="-274638" eaLnBrk="1" hangingPunct="1"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wissenschaftliche Vorgehensweise                           (Fragen stellen – Lösungswege suchen -                                       Antworten finden)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6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565212"/>
            <a:ext cx="7780982" cy="1027584"/>
          </a:xfrm>
        </p:spPr>
        <p:txBody>
          <a:bodyPr/>
          <a:lstStyle/>
          <a:p>
            <a:pPr eaLnBrk="1" hangingPunct="1"/>
            <a:r>
              <a:rPr lang="de-DE" altLang="ja-JP" sz="3600" b="1">
                <a:latin typeface="Verdana" charset="0"/>
                <a:ea typeface="ＭＳ Ｐゴシック" charset="-128"/>
              </a:rPr>
              <a:t>Überfachliche </a:t>
            </a:r>
            <a:r>
              <a:rPr lang="de-DE" sz="3600" b="1">
                <a:latin typeface="Verdana" charset="0"/>
                <a:ea typeface="ＭＳ Ｐゴシック" charset="-128"/>
              </a:rPr>
              <a:t>Kompetenzen</a:t>
            </a:r>
            <a:endParaRPr lang="de-DE" b="1">
              <a:latin typeface="Verdana" charset="0"/>
              <a:ea typeface="ＭＳ Ｐゴシック" charset="-128"/>
            </a:endParaRPr>
          </a:p>
        </p:txBody>
      </p:sp>
      <p:sp>
        <p:nvSpPr>
          <p:cNvPr id="30722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772816"/>
            <a:ext cx="4402137" cy="4889500"/>
          </a:xfrm>
        </p:spPr>
        <p:txBody>
          <a:bodyPr>
            <a:normAutofit fontScale="85000" lnSpcReduction="10000"/>
          </a:bodyPr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 Beobachten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 Fragen und Untersuchen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 Experimentieren</a:t>
            </a:r>
          </a:p>
          <a:p>
            <a:pPr marL="274638" indent="-274638"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 err="1">
                <a:latin typeface="Verdana" charset="0"/>
                <a:ea typeface="ＭＳ Ｐゴシック" charset="-128"/>
              </a:rPr>
              <a:t>Erschliessen</a:t>
            </a:r>
            <a:r>
              <a:rPr lang="de-DE" sz="2800">
                <a:latin typeface="Verdana" charset="0"/>
                <a:ea typeface="ＭＳ Ｐゴシック" charset="-128"/>
              </a:rPr>
              <a:t> von    Informationen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 Ordnen und Strukturieren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 Kritisch Hinterfragen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 Veranschaulichen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 Denken in Modellen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3" r="18768"/>
          <a:stretch/>
        </p:blipFill>
        <p:spPr>
          <a:xfrm>
            <a:off x="5220072" y="2204864"/>
            <a:ext cx="3223773" cy="28942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3" t="12754" r="11045" b="18577"/>
          <a:stretch/>
        </p:blipFill>
        <p:spPr>
          <a:xfrm>
            <a:off x="1199417" y="188640"/>
            <a:ext cx="6480720" cy="4173603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6" b="961"/>
          <a:stretch/>
        </p:blipFill>
        <p:spPr>
          <a:xfrm rot="16200000">
            <a:off x="5885931" y="2942729"/>
            <a:ext cx="3204789" cy="2520280"/>
          </a:xfrm>
          <a:prstGeom prst="rect">
            <a:avLst/>
          </a:prstGeom>
        </p:spPr>
      </p:pic>
      <p:sp>
        <p:nvSpPr>
          <p:cNvPr id="2" name="Textfeld 1"/>
          <p:cNvSpPr txBox="1"/>
          <p:nvPr/>
        </p:nvSpPr>
        <p:spPr>
          <a:xfrm>
            <a:off x="1199417" y="4435409"/>
            <a:ext cx="43727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Beispiel: </a:t>
            </a:r>
          </a:p>
          <a:p>
            <a:r>
              <a:rPr lang="de-CH" b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Einfaches Telefon bauen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 rot="16200000">
            <a:off x="-1850112" y="2322462"/>
            <a:ext cx="4953000" cy="990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de-DE">
                <a:latin typeface="Verdana" charset="0"/>
                <a:ea typeface="ＭＳ Ｐゴシック" charset="-128"/>
              </a:rPr>
              <a:t>alltagsbezogen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 rot="16200000">
            <a:off x="-1801688" y="2294606"/>
            <a:ext cx="4953000" cy="990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de-DE">
                <a:latin typeface="Verdana" charset="0"/>
                <a:ea typeface="ＭＳ Ｐゴシック" charset="-128"/>
              </a:rPr>
              <a:t>experimentieren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9" t="22736" r="17160" b="11649"/>
          <a:stretch/>
        </p:blipFill>
        <p:spPr>
          <a:xfrm>
            <a:off x="1691680" y="620688"/>
            <a:ext cx="7056784" cy="4840652"/>
          </a:xfrm>
          <a:prstGeom prst="rect">
            <a:avLst/>
          </a:prstGeom>
        </p:spPr>
      </p:pic>
      <p:sp>
        <p:nvSpPr>
          <p:cNvPr id="2" name="Textfeld 1"/>
          <p:cNvSpPr txBox="1"/>
          <p:nvPr/>
        </p:nvSpPr>
        <p:spPr>
          <a:xfrm>
            <a:off x="1530888" y="5661248"/>
            <a:ext cx="73783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Naturwissenschaftliche Arbeitsweise trainieren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 idx="4294967295"/>
          </p:nvPr>
        </p:nvSpPr>
        <p:spPr>
          <a:xfrm rot="16200000">
            <a:off x="-1992188" y="2466182"/>
            <a:ext cx="5105400" cy="762000"/>
          </a:xfrm>
        </p:spPr>
        <p:txBody>
          <a:bodyPr/>
          <a:lstStyle/>
          <a:p>
            <a:pPr algn="r" eaLnBrk="1" hangingPunct="1"/>
            <a:r>
              <a:rPr lang="de-DE" sz="3600">
                <a:latin typeface="Verdana" charset="0"/>
                <a:ea typeface="ＭＳ Ｐゴシック" charset="-128"/>
              </a:rPr>
              <a:t>Exkursionen</a:t>
            </a:r>
            <a:endParaRPr lang="de-DE">
              <a:latin typeface="Verdana" charset="0"/>
              <a:ea typeface="ＭＳ Ｐゴシック" charset="-128"/>
            </a:endParaRPr>
          </a:p>
        </p:txBody>
      </p:sp>
      <p:sp>
        <p:nvSpPr>
          <p:cNvPr id="36866" name="Rectangle 7"/>
          <p:cNvSpPr>
            <a:spLocks noChangeArrowheads="1"/>
          </p:cNvSpPr>
          <p:nvPr/>
        </p:nvSpPr>
        <p:spPr bwMode="auto">
          <a:xfrm>
            <a:off x="7508875" y="-4127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algn="r"/>
            <a:endParaRPr lang="de-DE" sz="180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3" t="8769" r="8366"/>
          <a:stretch/>
        </p:blipFill>
        <p:spPr>
          <a:xfrm rot="5400000">
            <a:off x="1614504" y="263060"/>
            <a:ext cx="3756582" cy="3138043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73527" y="640160"/>
            <a:ext cx="5451475" cy="4088606"/>
          </a:xfrm>
          <a:prstGeom prst="rect">
            <a:avLst/>
          </a:prstGeom>
        </p:spPr>
      </p:pic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07" t="15203" r="1707" b="-15203"/>
          <a:stretch/>
        </p:blipFill>
        <p:spPr>
          <a:xfrm>
            <a:off x="-141270" y="3683240"/>
            <a:ext cx="5052053" cy="3789040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6"/>
          <a:srcRect l="36207" t="17834" r="21268" b="27567"/>
          <a:stretch/>
        </p:blipFill>
        <p:spPr>
          <a:xfrm>
            <a:off x="4893011" y="3684024"/>
            <a:ext cx="4394735" cy="3173975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51520" y="-171400"/>
            <a:ext cx="8229600" cy="1143000"/>
          </a:xfrm>
        </p:spPr>
        <p:txBody>
          <a:bodyPr/>
          <a:lstStyle/>
          <a:p>
            <a:r>
              <a:rPr lang="de-DE" b="1">
                <a:latin typeface="Verdana" charset="0"/>
                <a:ea typeface="ＭＳ Ｐゴシック" charset="-128"/>
              </a:rPr>
              <a:t>Schülerzitate</a:t>
            </a:r>
          </a:p>
        </p:txBody>
      </p:sp>
      <p:sp>
        <p:nvSpPr>
          <p:cNvPr id="45058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9552" y="1196752"/>
            <a:ext cx="6408712" cy="4752528"/>
          </a:xfrm>
        </p:spPr>
        <p:txBody>
          <a:bodyPr>
            <a:normAutofit fontScale="92500" lnSpcReduction="20000"/>
          </a:bodyPr>
          <a:lstStyle/>
          <a:p>
            <a:pPr marL="273050" indent="-27305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  <a:sym typeface="Wingdings" panose="05000000000000000000" pitchFamily="2" charset="2"/>
              </a:rPr>
              <a:t>„Ich empfehle das Fach sehr, weil man oft in Gruppen arbeitet und so das Arbeiten im Team üben kann. Leider gibt es aber auch ab und zu </a:t>
            </a:r>
            <a:r>
              <a:rPr lang="de-DE" sz="2800" err="1">
                <a:latin typeface="Verdana" charset="0"/>
                <a:ea typeface="ＭＳ Ｐゴシック" charset="-128"/>
                <a:sym typeface="Wingdings" panose="05000000000000000000" pitchFamily="2" charset="2"/>
              </a:rPr>
              <a:t>grosse</a:t>
            </a:r>
            <a:r>
              <a:rPr lang="de-DE" sz="2800">
                <a:latin typeface="Verdana" charset="0"/>
                <a:ea typeface="ＭＳ Ｐゴシック" charset="-128"/>
                <a:sym typeface="Wingdings" panose="05000000000000000000" pitchFamily="2" charset="2"/>
              </a:rPr>
              <a:t> </a:t>
            </a:r>
            <a:r>
              <a:rPr lang="de-DE" sz="2800" err="1">
                <a:latin typeface="Verdana" charset="0"/>
                <a:ea typeface="ＭＳ Ｐゴシック" charset="-128"/>
                <a:sym typeface="Wingdings" panose="05000000000000000000" pitchFamily="2" charset="2"/>
              </a:rPr>
              <a:t>Fleisstheorietests</a:t>
            </a:r>
            <a:r>
              <a:rPr lang="de-DE" sz="2800">
                <a:latin typeface="Verdana" charset="0"/>
                <a:ea typeface="ＭＳ Ｐゴシック" charset="-128"/>
                <a:sym typeface="Wingdings" panose="05000000000000000000" pitchFamily="2" charset="2"/>
              </a:rPr>
              <a:t>.“ </a:t>
            </a:r>
            <a:endParaRPr lang="de-DE" sz="2800">
              <a:latin typeface="Verdana" charset="0"/>
              <a:ea typeface="ＭＳ Ｐゴシック" charset="-128"/>
            </a:endParaRPr>
          </a:p>
          <a:p>
            <a:pPr marL="273050" indent="-27305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„Das Fach W+T macht sehr viel </a:t>
            </a:r>
            <a:r>
              <a:rPr lang="de-DE" sz="2800" err="1">
                <a:latin typeface="Verdana" charset="0"/>
                <a:ea typeface="ＭＳ Ｐゴシック" charset="-128"/>
              </a:rPr>
              <a:t>Spass</a:t>
            </a:r>
            <a:r>
              <a:rPr lang="de-DE" sz="2800">
                <a:latin typeface="Verdana" charset="0"/>
                <a:ea typeface="ＭＳ Ｐゴシック" charset="-128"/>
              </a:rPr>
              <a:t>. Es wird nie langweilig.“ </a:t>
            </a:r>
          </a:p>
          <a:p>
            <a:pPr marL="273050" indent="-273050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de-DE" sz="2800">
                <a:latin typeface="Verdana" charset="0"/>
                <a:ea typeface="ＭＳ Ｐゴシック" charset="-128"/>
              </a:rPr>
              <a:t>„Im W+T lernt man nicht aufzugeben und vor anderen bei einer Präsentation mutig zu sein. Da muss ich mich ein bisschen überwinden.“</a:t>
            </a:r>
          </a:p>
          <a:p>
            <a:pPr>
              <a:buFont typeface="Wingdings" panose="05000000000000000000" pitchFamily="2" charset="2"/>
              <a:buChar char="§"/>
            </a:pPr>
            <a:endParaRPr lang="de-DE" sz="2800">
              <a:latin typeface="Verdana" charset="0"/>
              <a:ea typeface="ＭＳ Ｐゴシック" charset="-128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4" t="29330" r="19354" b="17145"/>
          <a:stretch/>
        </p:blipFill>
        <p:spPr>
          <a:xfrm rot="5400000">
            <a:off x="6422102" y="2010946"/>
            <a:ext cx="3061217" cy="20088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0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0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920" y="193282"/>
            <a:ext cx="8229600" cy="792163"/>
          </a:xfrm>
        </p:spPr>
        <p:txBody>
          <a:bodyPr>
            <a:normAutofit/>
          </a:bodyPr>
          <a:lstStyle/>
          <a:p>
            <a:r>
              <a:rPr lang="de-DE" b="1">
                <a:latin typeface="Verdana" charset="0"/>
                <a:ea typeface="ＭＳ Ｐゴシック" charset="-128"/>
              </a:rPr>
              <a:t>Schülerzitate</a:t>
            </a:r>
          </a:p>
        </p:txBody>
      </p:sp>
      <p:sp>
        <p:nvSpPr>
          <p:cNvPr id="47106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79512" y="1124744"/>
            <a:ext cx="7200800" cy="5539899"/>
          </a:xfrm>
        </p:spPr>
        <p:txBody>
          <a:bodyPr>
            <a:normAutofit fontScale="55000" lnSpcReduction="20000"/>
          </a:bodyPr>
          <a:lstStyle/>
          <a:p>
            <a:pPr marL="266700" indent="-2667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de-DE" sz="4400">
                <a:latin typeface="Verdana" charset="0"/>
                <a:ea typeface="ＭＳ Ｐゴシック" charset="-128"/>
              </a:rPr>
              <a:t>„Im W+T kann man oft experimentieren, selbst etwas bauen und Dinge erforschen. Das Beste daran ist, dass man nicht nur Theorie lernt, sondern das Lernen auch praktisch umsetzen kann.“ </a:t>
            </a:r>
          </a:p>
          <a:p>
            <a:pPr marL="266700" indent="-2667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de-DE" sz="440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„Mit W+T fällt es leichter den Unterricht in den anderen naturwissenschaftlichen Fächern zu verstehen.“</a:t>
            </a:r>
          </a:p>
          <a:p>
            <a:pPr marL="266700" indent="-2667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de-DE" sz="4400">
                <a:latin typeface="Verdana" charset="0"/>
                <a:ea typeface="ＭＳ Ｐゴシック" charset="-128"/>
              </a:rPr>
              <a:t>„Das Fach W+T ist sehr vielfältig.                             Mir gefallen die Themen sehr. Man hat                  trotz Schule </a:t>
            </a:r>
            <a:r>
              <a:rPr lang="de-DE" sz="4400" err="1">
                <a:latin typeface="Verdana" charset="0"/>
                <a:ea typeface="ＭＳ Ｐゴシック" charset="-128"/>
              </a:rPr>
              <a:t>Spass</a:t>
            </a:r>
            <a:r>
              <a:rPr lang="de-DE" sz="4400">
                <a:latin typeface="Verdana" charset="0"/>
                <a:ea typeface="ＭＳ Ｐゴシック" charset="-128"/>
              </a:rPr>
              <a:t> </a:t>
            </a:r>
            <a:r>
              <a:rPr lang="de-DE" sz="4400">
                <a:latin typeface="Verdana" charset="0"/>
                <a:ea typeface="ＭＳ Ｐゴシック" charset="-128"/>
                <a:sym typeface="Wingdings" panose="05000000000000000000" pitchFamily="2" charset="2"/>
              </a:rPr>
              <a:t>.“</a:t>
            </a:r>
          </a:p>
          <a:p>
            <a:pPr marL="266700" indent="-266700">
              <a:lnSpc>
                <a:spcPct val="120000"/>
              </a:lnSpc>
              <a:buFont typeface="Wingdings" panose="05000000000000000000" pitchFamily="2" charset="2"/>
              <a:buChar char="§"/>
            </a:pPr>
            <a:endParaRPr lang="de-DE" sz="31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buFontTx/>
              <a:buNone/>
            </a:pPr>
            <a:endParaRPr lang="de-DE" sz="2800">
              <a:latin typeface="Verdana" charset="0"/>
              <a:ea typeface="ＭＳ Ｐゴシック" charset="-128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2" t="15192" r="24038" b="7252"/>
          <a:stretch/>
        </p:blipFill>
        <p:spPr>
          <a:xfrm>
            <a:off x="7010144" y="554339"/>
            <a:ext cx="2133856" cy="2279925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 rotWithShape="1">
          <a:blip r:embed="rId4"/>
          <a:srcRect l="29302" t="15515" r="20244" b="1720"/>
          <a:stretch/>
        </p:blipFill>
        <p:spPr>
          <a:xfrm>
            <a:off x="6882741" y="3501008"/>
            <a:ext cx="2256635" cy="27773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1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1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612427" y="1698618"/>
            <a:ext cx="81612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/>
              <a:t>Wissen eintrichtern: So soll der Unterricht nicht ablaufen…</a:t>
            </a:r>
          </a:p>
          <a:p>
            <a:r>
              <a:rPr lang="de-CH" dirty="0"/>
              <a:t>SONDERN SO: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46192" y="548680"/>
            <a:ext cx="8321040" cy="1054164"/>
          </a:xfrm>
        </p:spPr>
        <p:txBody>
          <a:bodyPr>
            <a:normAutofit fontScale="90000"/>
          </a:bodyPr>
          <a:lstStyle/>
          <a:p>
            <a:r>
              <a:rPr lang="de-CH" sz="2800" b="1" dirty="0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Vielen Dank fürs Betrachten der Präsentation! Wir freuen uns auf viele interessierte WT-Schüler/Schülerinnen im </a:t>
            </a:r>
            <a:r>
              <a:rPr lang="de-CH" sz="2800" b="1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neuen Schuljahr</a:t>
            </a:r>
            <a:r>
              <a:rPr lang="de-CH" sz="2800" b="1">
                <a:solidFill>
                  <a:schemeClr val="accent2">
                    <a:lumMod val="75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Wingdings" panose="05000000000000000000" pitchFamily="2" charset="2"/>
              </a:rPr>
              <a:t></a:t>
            </a:r>
            <a:endParaRPr lang="de-CH" sz="2800" b="1" dirty="0">
              <a:solidFill>
                <a:schemeClr val="accent2">
                  <a:lumMod val="75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8762" y="2524389"/>
            <a:ext cx="3703408" cy="3248545"/>
          </a:xfrm>
          <a:prstGeom prst="rect">
            <a:avLst/>
          </a:prstGeom>
        </p:spPr>
      </p:pic>
      <p:pic>
        <p:nvPicPr>
          <p:cNvPr id="8" name="Grafik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5" t="5900" r="19945" b="23189"/>
          <a:stretch/>
        </p:blipFill>
        <p:spPr>
          <a:xfrm>
            <a:off x="4255138" y="1784135"/>
            <a:ext cx="3024336" cy="3983482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4" t="34699" r="28317" b="20304"/>
          <a:stretch/>
        </p:blipFill>
        <p:spPr>
          <a:xfrm rot="5400000">
            <a:off x="5984844" y="2639035"/>
            <a:ext cx="4014056" cy="2304256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6"/>
          <a:srcRect l="4743" t="-116" r="16683" b="-513"/>
          <a:stretch/>
        </p:blipFill>
        <p:spPr>
          <a:xfrm>
            <a:off x="122630" y="1784135"/>
            <a:ext cx="4178228" cy="4010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74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Rückblick">
  <a:themeElements>
    <a:clrScheme name="Rückblick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ückblick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ückblick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940</Words>
  <Application>Microsoft Office PowerPoint</Application>
  <PresentationFormat>Bildschirmpräsentation (4:3)</PresentationFormat>
  <Paragraphs>160</Paragraphs>
  <Slides>37</Slides>
  <Notes>27</Notes>
  <HiddenSlides>0</HiddenSlides>
  <MMClips>4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Verdana</vt:lpstr>
      <vt:lpstr>Wingdings</vt:lpstr>
      <vt:lpstr>Rückblick</vt:lpstr>
      <vt:lpstr>Wahlpflichtfach: Wissenschaft und Technik</vt:lpstr>
      <vt:lpstr>Wer hat sich das auch schon gefragt?</vt:lpstr>
      <vt:lpstr>Wissenschaft und Technik</vt:lpstr>
      <vt:lpstr>Warum Wissenschaft und Technik?</vt:lpstr>
      <vt:lpstr>Fächerübergreifender Unterricht</vt:lpstr>
      <vt:lpstr>Modulauswahl</vt:lpstr>
      <vt:lpstr>Modulauswahl: Kreisschule Thal</vt:lpstr>
      <vt:lpstr>1. Kurs: Thema Fliegen: Impressionen Flughafen Zürich </vt:lpstr>
      <vt:lpstr>1. Kurs: Thema Fliegen Wir bauen ein eigenes Flugobjekt bauen inkl. Dokumentation</vt:lpstr>
      <vt:lpstr>1. Kurs: Thema Fliegen Eigenes Flugobjekt bauen (Film)</vt:lpstr>
      <vt:lpstr>1. Kurs: Thema Mobilität: Exkursion Erlebniszug Olten </vt:lpstr>
      <vt:lpstr>1. Kurs: Mobilitätstage</vt:lpstr>
      <vt:lpstr>Mobilitätstage</vt:lpstr>
      <vt:lpstr>Mobilitätstage</vt:lpstr>
      <vt:lpstr>Modulauswahl: Kreisschule Thal</vt:lpstr>
      <vt:lpstr>2. Kurs Thema Wasser: Exkursion Trinkwasserversorgung Olten</vt:lpstr>
      <vt:lpstr>Unterrichtsbeispiel: Thema Wasser</vt:lpstr>
      <vt:lpstr>PowerPoint-Präsentation</vt:lpstr>
      <vt:lpstr>PowerPoint-Präsentation</vt:lpstr>
      <vt:lpstr>PowerPoint-Präsentation</vt:lpstr>
      <vt:lpstr>Modulauswahl: Kreisschule Gäu</vt:lpstr>
      <vt:lpstr>Projekt zu einer Alltagsfrage Beispiel: Warum bekommen wir im Alter graue Haare?</vt:lpstr>
      <vt:lpstr>PowerPoint-Präsentation</vt:lpstr>
      <vt:lpstr>PowerPoint-Präsentation</vt:lpstr>
      <vt:lpstr>PowerPoint-Präsentation</vt:lpstr>
      <vt:lpstr>Modulauswahl: Beispiel KS Gäu</vt:lpstr>
      <vt:lpstr>PowerPoint-Präsentation</vt:lpstr>
      <vt:lpstr>WT im Alltag: Projekt-Schweizer Jugend testet Die SchülerInnen testen in Gruppen ein Produkt nach Wahl bezüglich verschiedener Kriterien (z.B. Preis, Degustation, etc.). </vt:lpstr>
      <vt:lpstr>Feedback von einem Ehemaligen (heutiger Kantischüler)</vt:lpstr>
      <vt:lpstr>Charakteristiken des Fachs W&amp;T</vt:lpstr>
      <vt:lpstr>Überfachliche Kompetenzen</vt:lpstr>
      <vt:lpstr>PowerPoint-Präsentation</vt:lpstr>
      <vt:lpstr>experimentieren</vt:lpstr>
      <vt:lpstr>Exkursionen</vt:lpstr>
      <vt:lpstr>Schülerzitate</vt:lpstr>
      <vt:lpstr>Schülerzitate</vt:lpstr>
      <vt:lpstr>Vielen Dank fürs Betrachten der Präsentation! Wir freuen uns auf viele interessierte WT-Schüler/Schülerinnen im neuen Schuljahr</vt:lpstr>
    </vt:vector>
  </TitlesOfParts>
  <Company>no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Wissenschaft und Technik</dc:title>
  <dc:creator>SL</dc:creator>
  <cp:lastModifiedBy>Lorenz Schumacher</cp:lastModifiedBy>
  <cp:revision>134</cp:revision>
  <cp:lastPrinted>2015-03-02T11:22:29Z</cp:lastPrinted>
  <dcterms:created xsi:type="dcterms:W3CDTF">2011-02-18T09:46:06Z</dcterms:created>
  <dcterms:modified xsi:type="dcterms:W3CDTF">2021-02-28T14:34:06Z</dcterms:modified>
</cp:coreProperties>
</file>